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80" r:id="rId4"/>
    <p:sldId id="279" r:id="rId5"/>
    <p:sldId id="272" r:id="rId6"/>
    <p:sldId id="258" r:id="rId7"/>
    <p:sldId id="268" r:id="rId8"/>
    <p:sldId id="263" r:id="rId9"/>
    <p:sldId id="283" r:id="rId10"/>
    <p:sldId id="267" r:id="rId11"/>
    <p:sldId id="261" r:id="rId12"/>
    <p:sldId id="265" r:id="rId13"/>
    <p:sldId id="269" r:id="rId14"/>
    <p:sldId id="281" r:id="rId15"/>
    <p:sldId id="266" r:id="rId16"/>
    <p:sldId id="264" r:id="rId17"/>
    <p:sldId id="284" r:id="rId18"/>
    <p:sldId id="270" r:id="rId19"/>
    <p:sldId id="271" r:id="rId20"/>
    <p:sldId id="276" r:id="rId21"/>
    <p:sldId id="275" r:id="rId22"/>
    <p:sldId id="274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0000FF"/>
    <a:srgbClr val="FF0066"/>
    <a:srgbClr val="CDD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20EC1-7A26-48D6-BE18-2F4238615727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07C19-70AD-49EE-81E3-A512FDFA0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8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Not ns2.</a:t>
            </a:r>
          </a:p>
          <a:p>
            <a:pPr>
              <a:spcBef>
                <a:spcPct val="0"/>
              </a:spcBef>
            </a:pPr>
            <a:r>
              <a:rPr lang="en-US" smtClean="0"/>
              <a:t>K = 30KB =&gt; 20 packets</a:t>
            </a: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7B2CC40-8471-4041-8A44-ED57ECE38026}" type="slidenum">
              <a:rPr lang="en-US" sz="1200">
                <a:latin typeface="Calibri" pitchFamily="34" charset="0"/>
              </a:rPr>
              <a:pPr algn="r" eaLnBrk="1" hangingPunct="1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Bandwidth-delay product = 400 x 1500B packets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very simple marking mechanism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not all the tunings other aqms have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on the source side, the source is tryign to estimate the fraction of packets getting marked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using the obs that there is a stream of ecn marks coming back – more info in the stream than in any single bit</a:t>
            </a:r>
          </a:p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trying to maintain smooth rate variations to operate well even when using shallow buffers, and only a few flows (no stat mux)</a:t>
            </a:r>
          </a:p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F over the last RTT.  In TCP there is always a way to get the next RTT from the window size.  Comes from the self-clocking of TCP.</a:t>
            </a:r>
          </a:p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Only changing the decrease.  Simplest version – makes a lot of sense.  So generic could apply it to any algorithm – CTCP, CUBIC – how to cut its window leaving increase part to what it already does.   Have to be careful here.  </a:t>
            </a: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C7488B-E3CB-4A06-883D-CF97EF4288D2}" type="slidenum">
              <a:rPr lang="en-US" sz="1200">
                <a:latin typeface="Calibri" pitchFamily="34" charset="0"/>
              </a:rPr>
              <a:pPr algn="r" eaLnBrk="1" hangingPunct="1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8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23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1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3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0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CAB7-F820-4DBE-A833-737260CC6A76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BB29-54B4-465B-A4E5-1565403F4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l.acm.org/citation.cfm?id=24131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vahdat/papers/hull-nsdi12.pdf" TargetMode="External"/><Relationship Id="rId2" Type="http://schemas.openxmlformats.org/officeDocument/2006/relationships/hyperlink" Target="http://www.bobbriscoe.net/pubs.html#vq2l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://www.stanford.edu/~alizade/Site/DCTCP.htm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12976"/>
            <a:ext cx="1440495" cy="8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ECN</a:t>
            </a:r>
            <a:br>
              <a:rPr lang="en-GB" dirty="0" smtClean="0"/>
            </a:br>
            <a:r>
              <a:rPr lang="en-GB" sz="2800" dirty="0" smtClean="0"/>
              <a:t>the identifier of a new service model</a:t>
            </a:r>
            <a:endParaRPr lang="en-GB" sz="1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Bob Briscoe, BT</a:t>
            </a:r>
          </a:p>
          <a:p>
            <a:r>
              <a:rPr lang="en-GB" dirty="0" smtClean="0"/>
              <a:t>Mirja </a:t>
            </a:r>
            <a:r>
              <a:rPr lang="en-GB" dirty="0" err="1" smtClean="0"/>
              <a:t>Kuhlewind</a:t>
            </a:r>
            <a:r>
              <a:rPr lang="en-GB" dirty="0" smtClean="0"/>
              <a:t>, David Wagner, Stuttgart </a:t>
            </a:r>
            <a:r>
              <a:rPr lang="en-GB" dirty="0" err="1" smtClean="0"/>
              <a:t>Uni</a:t>
            </a:r>
            <a:endParaRPr lang="en-GB" dirty="0" smtClean="0"/>
          </a:p>
          <a:p>
            <a:r>
              <a:rPr lang="en-GB" dirty="0" smtClean="0"/>
              <a:t>Koen </a:t>
            </a:r>
            <a:r>
              <a:rPr lang="en-GB" dirty="0" smtClean="0"/>
              <a:t>De Schepper, Alcatel-Lucent</a:t>
            </a:r>
          </a:p>
          <a:p>
            <a:r>
              <a:rPr lang="en-GB" dirty="0" smtClean="0"/>
              <a:t>IETF-89 TSVAREA </a:t>
            </a:r>
            <a:br>
              <a:rPr lang="en-GB" dirty="0" smtClean="0"/>
            </a:br>
            <a:r>
              <a:rPr lang="en-GB" dirty="0" smtClean="0"/>
              <a:t>Mar 2014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56530"/>
            <a:ext cx="1440160" cy="51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http://www-opto.e-technik.uni-ulm.de/forschung/fs/Logo/USt_logo3_07_kle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861048"/>
            <a:ext cx="832051" cy="9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6833" y="609503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/>
              <a:t>Bob Briscoe &amp; Koen de Schepper are part-funded by the European Community under its Seventh Framework Programme through the </a:t>
            </a:r>
            <a:br>
              <a:rPr lang="en-GB" sz="1200" dirty="0" smtClean="0"/>
            </a:br>
            <a:r>
              <a:rPr lang="en-GB" sz="1200" dirty="0" smtClean="0"/>
              <a:t>Reducing Internet Transport Latency (RITE) project ICT-317700</a:t>
            </a:r>
            <a:endParaRPr lang="en-GB" sz="1200" dirty="0"/>
          </a:p>
        </p:txBody>
      </p:sp>
      <p:pic>
        <p:nvPicPr>
          <p:cNvPr id="10242" name="Picture 2" descr="http://www.defenddemocracy.org/stuff/uploads/general/Alcatel_Luc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79" y="4941168"/>
            <a:ext cx="447785" cy="4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924088" y="5077385"/>
            <a:ext cx="1248312" cy="414440"/>
          </a:xfrm>
          <a:prstGeom prst="ellipse">
            <a:avLst/>
          </a:prstGeom>
          <a:noFill/>
          <a:ln w="28575"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0" name="Oval 9"/>
          <p:cNvSpPr/>
          <p:nvPr/>
        </p:nvSpPr>
        <p:spPr>
          <a:xfrm>
            <a:off x="4543185" y="4541001"/>
            <a:ext cx="1449156" cy="53165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GB" sz="1400" dirty="0" smtClean="0"/>
              <a:t>smoothing</a:t>
            </a:r>
            <a:br>
              <a:rPr lang="en-GB" sz="1400" dirty="0" smtClean="0"/>
            </a:br>
            <a:r>
              <a:rPr lang="en-GB" sz="1400" dirty="0" smtClean="0"/>
              <a:t>congestion signals</a:t>
            </a:r>
            <a:endParaRPr lang="en-GB" sz="14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sz="3600" dirty="0" smtClean="0"/>
              <a:t>deployment problem #2: solution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>incremental deployment</a:t>
            </a:r>
            <a:br>
              <a:rPr lang="en-GB" dirty="0" smtClean="0"/>
            </a:br>
            <a:r>
              <a:rPr lang="en-GB" sz="2400" dirty="0" err="1" smtClean="0"/>
              <a:t>interop</a:t>
            </a:r>
            <a:r>
              <a:rPr lang="en-GB" sz="2400" dirty="0" smtClean="0"/>
              <a:t> between classic and immediate ECN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484784"/>
            <a:ext cx="8435058" cy="18722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 smtClean="0"/>
              <a:t>smoothed TCP (</a:t>
            </a:r>
            <a:r>
              <a:rPr lang="en-GB" dirty="0" err="1" smtClean="0"/>
              <a:t>sndr</a:t>
            </a:r>
            <a:r>
              <a:rPr lang="en-GB" dirty="0" smtClean="0"/>
              <a:t>) </a:t>
            </a:r>
            <a:r>
              <a:rPr lang="en-GB" dirty="0"/>
              <a:t>requires </a:t>
            </a:r>
            <a:r>
              <a:rPr lang="en-GB" dirty="0" smtClean="0"/>
              <a:t>‘accurate </a:t>
            </a:r>
            <a:r>
              <a:rPr lang="en-GB" dirty="0"/>
              <a:t>ECN </a:t>
            </a:r>
            <a:r>
              <a:rPr lang="en-GB" dirty="0" smtClean="0"/>
              <a:t>feedback’ (</a:t>
            </a:r>
            <a:r>
              <a:rPr lang="en-GB" dirty="0" err="1" smtClean="0"/>
              <a:t>rcvr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tied together by accurate feedback negotiation during 3WHS</a:t>
            </a:r>
          </a:p>
          <a:p>
            <a:r>
              <a:rPr lang="en-GB" dirty="0" smtClean="0"/>
              <a:t>server:	ECN on-by-default in majority of servers</a:t>
            </a:r>
          </a:p>
          <a:p>
            <a:r>
              <a:rPr lang="en-GB" dirty="0" smtClean="0"/>
              <a:t>client:	turn ECN on-by-default in client when deploying:</a:t>
            </a:r>
          </a:p>
          <a:p>
            <a:pPr lvl="1"/>
            <a:r>
              <a:rPr lang="en-GB" dirty="0" smtClean="0"/>
              <a:t>accurate ECN feedback + ECN fall-back</a:t>
            </a:r>
          </a:p>
        </p:txBody>
      </p:sp>
      <p:graphicFrame>
        <p:nvGraphicFramePr>
          <p:cNvPr id="55424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68597"/>
              </p:ext>
            </p:extLst>
          </p:nvPr>
        </p:nvGraphicFramePr>
        <p:xfrm>
          <a:off x="2160216" y="3573016"/>
          <a:ext cx="6551513" cy="1965646"/>
        </p:xfrm>
        <a:graphic>
          <a:graphicData uri="http://schemas.openxmlformats.org/drawingml/2006/table">
            <a:tbl>
              <a:tblPr/>
              <a:tblGrid>
                <a:gridCol w="2169733"/>
                <a:gridCol w="2188702"/>
                <a:gridCol w="2193078"/>
              </a:tblGrid>
              <a:tr h="8758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buffers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small smoothed responses to</a:t>
                      </a:r>
                      <a:b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each ECN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one big instant</a:t>
                      </a:r>
                      <a:b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response to ECN per RTT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67000"/>
                      </a:schemeClr>
                    </a:solidFill>
                  </a:tcPr>
                </a:tc>
              </a:tr>
              <a:tr h="498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immediate ECN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1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  <a:tr h="498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smoothed ECN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2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416" name="Text Box 120"/>
          <p:cNvSpPr txBox="1">
            <a:spLocks noChangeArrowheads="1"/>
          </p:cNvSpPr>
          <p:nvPr/>
        </p:nvSpPr>
        <p:spPr bwMode="auto">
          <a:xfrm>
            <a:off x="2051720" y="5373216"/>
            <a:ext cx="6840538" cy="144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/>
              <a:t>		</a:t>
            </a:r>
            <a:r>
              <a:rPr lang="en-GB" dirty="0"/>
              <a:t/>
            </a:r>
            <a:br>
              <a:rPr lang="en-GB" dirty="0"/>
            </a:br>
            <a:r>
              <a:rPr lang="en-GB" sz="1400" baseline="30000" dirty="0"/>
              <a:t>1</a:t>
            </a:r>
            <a:r>
              <a:rPr lang="en-GB" sz="1400" dirty="0"/>
              <a:t> </a:t>
            </a:r>
            <a:r>
              <a:rPr lang="en-GB" sz="1400" dirty="0" smtClean="0"/>
              <a:t>more marks from network, but one response per RTT </a:t>
            </a:r>
            <a:r>
              <a:rPr lang="en-GB" sz="1400" dirty="0"/>
              <a:t>at </a:t>
            </a:r>
            <a:r>
              <a:rPr lang="en-GB" sz="1400" dirty="0" smtClean="0"/>
              <a:t>sender</a:t>
            </a:r>
            <a:br>
              <a:rPr lang="en-GB" sz="1400" dirty="0" smtClean="0"/>
            </a:br>
            <a:r>
              <a:rPr lang="en-GB" sz="1400" dirty="0" smtClean="0"/>
              <a:t>  </a:t>
            </a:r>
            <a:r>
              <a:rPr lang="en-GB" sz="1400" dirty="0"/>
              <a:t>don’t get smoother latency until host upgrades as </a:t>
            </a:r>
            <a:r>
              <a:rPr lang="en-GB" sz="1400" dirty="0" smtClean="0"/>
              <a:t>well</a:t>
            </a:r>
            <a:br>
              <a:rPr lang="en-GB" sz="1400" dirty="0" smtClean="0"/>
            </a:br>
            <a:r>
              <a:rPr lang="en-GB" sz="1400" dirty="0" smtClean="0"/>
              <a:t>  (see </a:t>
            </a:r>
            <a:r>
              <a:rPr lang="en-GB" sz="1400" dirty="0">
                <a:hlinkClick r:id="rId2"/>
              </a:rPr>
              <a:t>Tuning ECN for data </a:t>
            </a:r>
            <a:r>
              <a:rPr lang="en-GB" sz="1400" dirty="0" err="1">
                <a:hlinkClick r:id="rId2"/>
              </a:rPr>
              <a:t>center</a:t>
            </a:r>
            <a:r>
              <a:rPr lang="en-GB" sz="1400" dirty="0">
                <a:hlinkClick r:id="rId2"/>
              </a:rPr>
              <a:t> networks</a:t>
            </a:r>
            <a:r>
              <a:rPr lang="en-GB" sz="1400" dirty="0"/>
              <a:t>, Microsoft Research Asia, In </a:t>
            </a:r>
            <a:r>
              <a:rPr lang="en-GB" sz="1400" dirty="0" err="1"/>
              <a:t>Proc</a:t>
            </a:r>
            <a:r>
              <a:rPr lang="en-GB" sz="1400" dirty="0"/>
              <a:t> </a:t>
            </a:r>
            <a:r>
              <a:rPr lang="en-GB" sz="1400" dirty="0" smtClean="0"/>
              <a:t>CoNEXT’12)</a:t>
            </a:r>
            <a:br>
              <a:rPr lang="en-GB" sz="1400" dirty="0" smtClean="0"/>
            </a:br>
            <a:r>
              <a:rPr lang="en-GB" sz="1400" baseline="30000" dirty="0" smtClean="0"/>
              <a:t>2</a:t>
            </a:r>
            <a:r>
              <a:rPr lang="en-GB" sz="1400" dirty="0" smtClean="0"/>
              <a:t> </a:t>
            </a:r>
            <a:r>
              <a:rPr lang="en-GB" sz="1400" dirty="0"/>
              <a:t>doubly </a:t>
            </a:r>
            <a:r>
              <a:rPr lang="en-GB" sz="1400" dirty="0" smtClean="0"/>
              <a:t>smoothed response </a:t>
            </a:r>
            <a:r>
              <a:rPr lang="en-GB" sz="1400" dirty="0"/>
              <a:t>to </a:t>
            </a:r>
            <a:r>
              <a:rPr lang="en-GB" sz="1400" dirty="0" smtClean="0"/>
              <a:t>congestion</a:t>
            </a:r>
          </a:p>
          <a:p>
            <a:pPr>
              <a:defRPr/>
            </a:pPr>
            <a:r>
              <a:rPr lang="en-GB" sz="1400" dirty="0" smtClean="0"/>
              <a:t>   these two ticks </a:t>
            </a:r>
            <a:r>
              <a:rPr lang="en-GB" sz="1400" dirty="0"/>
              <a:t>are based on conjecture, not experimental evidence (yet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3" name="Freeform 12"/>
          <p:cNvSpPr/>
          <p:nvPr/>
        </p:nvSpPr>
        <p:spPr>
          <a:xfrm>
            <a:off x="5882605" y="4652375"/>
            <a:ext cx="1137667" cy="492289"/>
          </a:xfrm>
          <a:custGeom>
            <a:avLst/>
            <a:gdLst>
              <a:gd name="connsiteX0" fmla="*/ 1146220 w 1146220"/>
              <a:gd name="connsiteY0" fmla="*/ 557914 h 557914"/>
              <a:gd name="connsiteX1" fmla="*/ 734096 w 1146220"/>
              <a:gd name="connsiteY1" fmla="*/ 81396 h 557914"/>
              <a:gd name="connsiteX2" fmla="*/ 0 w 1146220"/>
              <a:gd name="connsiteY2" fmla="*/ 4122 h 55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220" h="557914">
                <a:moveTo>
                  <a:pt x="1146220" y="557914"/>
                </a:moveTo>
                <a:cubicBezTo>
                  <a:pt x="1035676" y="365804"/>
                  <a:pt x="925133" y="173695"/>
                  <a:pt x="734096" y="81396"/>
                </a:cubicBezTo>
                <a:cubicBezTo>
                  <a:pt x="543059" y="-10903"/>
                  <a:pt x="271529" y="-3391"/>
                  <a:pt x="0" y="4122"/>
                </a:cubicBezTo>
              </a:path>
            </a:pathLst>
          </a:custGeom>
          <a:ln w="57150">
            <a:tailEnd type="triangle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796136" y="4928640"/>
            <a:ext cx="1127952" cy="360040"/>
          </a:xfrm>
          <a:custGeom>
            <a:avLst/>
            <a:gdLst>
              <a:gd name="connsiteX0" fmla="*/ 1197736 w 1197736"/>
              <a:gd name="connsiteY0" fmla="*/ 489397 h 489397"/>
              <a:gd name="connsiteX1" fmla="*/ 399245 w 1197736"/>
              <a:gd name="connsiteY1" fmla="*/ 360608 h 489397"/>
              <a:gd name="connsiteX2" fmla="*/ 0 w 1197736"/>
              <a:gd name="connsiteY2" fmla="*/ 0 h 489397"/>
              <a:gd name="connsiteX0" fmla="*/ 1300767 w 1300767"/>
              <a:gd name="connsiteY0" fmla="*/ 476518 h 476518"/>
              <a:gd name="connsiteX1" fmla="*/ 502276 w 1300767"/>
              <a:gd name="connsiteY1" fmla="*/ 347729 h 476518"/>
              <a:gd name="connsiteX2" fmla="*/ 0 w 1300767"/>
              <a:gd name="connsiteY2" fmla="*/ 0 h 476518"/>
              <a:gd name="connsiteX0" fmla="*/ 1300767 w 1300767"/>
              <a:gd name="connsiteY0" fmla="*/ 476518 h 479022"/>
              <a:gd name="connsiteX1" fmla="*/ 437882 w 1300767"/>
              <a:gd name="connsiteY1" fmla="*/ 437881 h 479022"/>
              <a:gd name="connsiteX2" fmla="*/ 0 w 1300767"/>
              <a:gd name="connsiteY2" fmla="*/ 0 h 47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0767" h="479022">
                <a:moveTo>
                  <a:pt x="1300767" y="476518"/>
                </a:moveTo>
                <a:cubicBezTo>
                  <a:pt x="1001333" y="452906"/>
                  <a:pt x="654676" y="517301"/>
                  <a:pt x="437882" y="437881"/>
                </a:cubicBezTo>
                <a:cubicBezTo>
                  <a:pt x="221088" y="358461"/>
                  <a:pt x="90152" y="90152"/>
                  <a:pt x="0" y="0"/>
                </a:cubicBezTo>
              </a:path>
            </a:pathLst>
          </a:custGeom>
          <a:ln w="19050">
            <a:tailEnd type="triangle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5882605" y="4790456"/>
            <a:ext cx="1096409" cy="426216"/>
          </a:xfrm>
          <a:prstGeom prst="line">
            <a:avLst/>
          </a:prstGeom>
          <a:ln w="152400">
            <a:tailEnd type="triangle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40352" y="512757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classic</a:t>
            </a:r>
            <a:endParaRPr lang="en-GB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-108520" y="4373253"/>
            <a:ext cx="2304256" cy="1196672"/>
            <a:chOff x="4758411" y="-7420"/>
            <a:chExt cx="4350093" cy="1852243"/>
          </a:xfrm>
        </p:grpSpPr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>
              <a:off x="6251322" y="705480"/>
              <a:ext cx="2497142" cy="113934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pic>
          <p:nvPicPr>
            <p:cNvPr id="15" name="Picture 14" descr="C:\Users\802855631\AppData\Local\Microsoft\Windows\Temporary Internet Files\Content.IE5\9GGPRLZ5\MC900433826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752" y="116632"/>
              <a:ext cx="936752" cy="93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http://www.gis.ttu.edu/center/images/Hardware/BladeServe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339" y="116632"/>
              <a:ext cx="766885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4758411" y="-7420"/>
              <a:ext cx="1621904" cy="96363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 smtClean="0"/>
                <a:t>smoothing</a:t>
              </a:r>
              <a:br>
                <a:rPr lang="en-GB" sz="700" dirty="0" smtClean="0"/>
              </a:br>
              <a:r>
                <a:rPr lang="en-GB" sz="700" dirty="0" smtClean="0"/>
                <a:t>congestion signals</a:t>
              </a:r>
              <a:endParaRPr lang="en-GB" sz="7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876256" y="980728"/>
              <a:ext cx="1224136" cy="720080"/>
            </a:xfrm>
            <a:prstGeom prst="ellipse">
              <a:avLst/>
            </a:prstGeom>
            <a:noFill/>
            <a:ln w="28575">
              <a:prstDash val="lg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cxnSp>
          <p:nvCxnSpPr>
            <p:cNvPr id="21" name="Straight Arrow Connector 20"/>
            <p:cNvCxnSpPr>
              <a:endCxn id="18" idx="5"/>
            </p:cNvCxnSpPr>
            <p:nvPr/>
          </p:nvCxnSpPr>
          <p:spPr>
            <a:xfrm flipH="1" flipV="1">
              <a:off x="6142793" y="815096"/>
              <a:ext cx="991882" cy="357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cross-layer / cross-</a:t>
            </a:r>
            <a:r>
              <a:rPr lang="en-GB" dirty="0" err="1" smtClean="0"/>
              <a:t>wg</a:t>
            </a:r>
            <a:r>
              <a:rPr lang="en-GB" dirty="0" smtClean="0"/>
              <a:t> impact on IETF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RFC 3168 may not need to be updated (see spare slide)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urgent, given pace of AQM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wire protocol: the main standards track change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algorithm experimentation expected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09155"/>
              </p:ext>
            </p:extLst>
          </p:nvPr>
        </p:nvGraphicFramePr>
        <p:xfrm>
          <a:off x="683568" y="2564904"/>
          <a:ext cx="8388424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637"/>
                <a:gridCol w="3728835"/>
                <a:gridCol w="1008112"/>
                <a:gridCol w="313184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IETF </a:t>
                      </a:r>
                      <a:r>
                        <a:rPr lang="en-GB" dirty="0" err="1" smtClean="0"/>
                        <a:t>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document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redefine meaning of ECN 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tsvwg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Expt</a:t>
                      </a:r>
                      <a:r>
                        <a:rPr lang="en-GB" dirty="0" smtClean="0"/>
                        <a:t> update to </a:t>
                      </a:r>
                      <a:r>
                        <a:rPr lang="en-GB" baseline="0" dirty="0" smtClean="0"/>
                        <a:t>RFC3168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specify</a:t>
                      </a:r>
                      <a:r>
                        <a:rPr lang="en-GB" baseline="0" dirty="0" smtClean="0"/>
                        <a:t> ECN behaviour </a:t>
                      </a:r>
                      <a:r>
                        <a:rPr lang="en-GB" dirty="0" smtClean="0"/>
                        <a:t>in AQM </a:t>
                      </a:r>
                      <a:r>
                        <a:rPr lang="en-GB" dirty="0" err="1" smtClean="0"/>
                        <a:t>algos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aqm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ym typeface="Wingdings"/>
                        </a:rPr>
                        <a:t>CoDel</a:t>
                      </a:r>
                      <a:r>
                        <a:rPr lang="en-GB" dirty="0" smtClean="0">
                          <a:sym typeface="Wingdings"/>
                        </a:rPr>
                        <a:t>, PIE, ARED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specify change to TCP feedback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tcpm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draft-</a:t>
                      </a:r>
                      <a:r>
                        <a:rPr lang="en-GB" dirty="0" err="1" smtClean="0"/>
                        <a:t>ietf</a:t>
                      </a:r>
                      <a:r>
                        <a:rPr lang="en-GB" dirty="0" smtClean="0"/>
                        <a:t>-</a:t>
                      </a:r>
                      <a:r>
                        <a:rPr lang="en-GB" dirty="0" err="1" smtClean="0"/>
                        <a:t>tcpm-accecn-reqs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draft-</a:t>
                      </a:r>
                      <a:r>
                        <a:rPr lang="en-GB" dirty="0" err="1" smtClean="0"/>
                        <a:t>kuehlewind</a:t>
                      </a:r>
                      <a:r>
                        <a:rPr lang="en-GB" dirty="0" smtClean="0"/>
                        <a:t>-accurate-</a:t>
                      </a:r>
                      <a:r>
                        <a:rPr lang="en-GB" dirty="0" err="1" smtClean="0"/>
                        <a:t>ecn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specify </a:t>
                      </a:r>
                      <a:r>
                        <a:rPr lang="en-GB" baseline="0" dirty="0" smtClean="0"/>
                        <a:t>change to TCP sender </a:t>
                      </a:r>
                      <a:r>
                        <a:rPr lang="en-GB" baseline="0" dirty="0" err="1" smtClean="0"/>
                        <a:t>algo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tcpm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draft-</a:t>
                      </a:r>
                      <a:r>
                        <a:rPr lang="en-GB" dirty="0" err="1" smtClean="0"/>
                        <a:t>bensen</a:t>
                      </a:r>
                      <a:r>
                        <a:rPr lang="en-GB" dirty="0" smtClean="0"/>
                        <a:t>-</a:t>
                      </a:r>
                      <a:r>
                        <a:rPr lang="en-GB" dirty="0" err="1" smtClean="0"/>
                        <a:t>tcpm-dctcp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96074"/>
              </p:ext>
            </p:extLst>
          </p:nvPr>
        </p:nvGraphicFramePr>
        <p:xfrm>
          <a:off x="179513" y="1052736"/>
          <a:ext cx="6048672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5"/>
                <a:gridCol w="3744416"/>
                <a:gridCol w="180020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problem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IETF </a:t>
                      </a:r>
                      <a:r>
                        <a:rPr lang="en-GB" dirty="0" err="1" smtClean="0"/>
                        <a:t>wg</a:t>
                      </a:r>
                      <a:r>
                        <a:rPr lang="en-GB" dirty="0" smtClean="0"/>
                        <a:t> formed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real-time media congestion avoidance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rmcat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prevent TCP bloating queues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aqm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prevent TCP’s swings in delay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Bent-Up Arrow 5"/>
          <p:cNvSpPr/>
          <p:nvPr/>
        </p:nvSpPr>
        <p:spPr>
          <a:xfrm rot="5400000">
            <a:off x="307224" y="2530340"/>
            <a:ext cx="288032" cy="360040"/>
          </a:xfrm>
          <a:prstGeom prst="ben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Immediate ECN</a:t>
            </a:r>
            <a:br>
              <a:rPr lang="en-GB" dirty="0" smtClean="0"/>
            </a:br>
            <a:r>
              <a:rPr lang="en-GB" dirty="0" smtClean="0"/>
              <a:t>concluding </a:t>
            </a:r>
            <a:r>
              <a:rPr lang="en-GB" dirty="0" smtClean="0"/>
              <a:t>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1"/>
            <a:endParaRPr lang="en-GB" dirty="0" smtClean="0"/>
          </a:p>
          <a:p>
            <a:r>
              <a:rPr lang="en-GB" dirty="0" smtClean="0"/>
              <a:t>promise </a:t>
            </a:r>
            <a:r>
              <a:rPr lang="en-GB" dirty="0" smtClean="0"/>
              <a:t>of </a:t>
            </a:r>
            <a:r>
              <a:rPr lang="en-GB" i="1" dirty="0" smtClean="0"/>
              <a:t>consistent </a:t>
            </a:r>
            <a:r>
              <a:rPr lang="en-GB" dirty="0" smtClean="0"/>
              <a:t>low </a:t>
            </a:r>
            <a:r>
              <a:rPr lang="en-GB" dirty="0" smtClean="0"/>
              <a:t>delay </a:t>
            </a:r>
            <a:r>
              <a:rPr lang="en-GB" i="1" dirty="0" smtClean="0"/>
              <a:t>for all</a:t>
            </a:r>
            <a:endParaRPr lang="en-GB" i="1" dirty="0" smtClean="0"/>
          </a:p>
          <a:p>
            <a:pPr lvl="2"/>
            <a:r>
              <a:rPr lang="en-GB" dirty="0" smtClean="0"/>
              <a:t>host uses smoother </a:t>
            </a:r>
            <a:r>
              <a:rPr lang="en-GB" dirty="0" err="1" smtClean="0"/>
              <a:t>sawteeth</a:t>
            </a:r>
            <a:endParaRPr lang="en-GB" dirty="0" smtClean="0"/>
          </a:p>
          <a:p>
            <a:pPr lvl="2"/>
            <a:r>
              <a:rPr lang="en-GB" dirty="0"/>
              <a:t>immediate signals during </a:t>
            </a:r>
            <a:r>
              <a:rPr lang="en-GB" dirty="0" smtClean="0"/>
              <a:t>dynamics</a:t>
            </a:r>
            <a:br>
              <a:rPr lang="en-GB" dirty="0" smtClean="0"/>
            </a:br>
            <a:r>
              <a:rPr lang="en-GB" dirty="0" smtClean="0"/>
              <a:t>not delayed for a worst-case round trip</a:t>
            </a:r>
          </a:p>
          <a:p>
            <a:r>
              <a:rPr lang="en-GB" dirty="0" smtClean="0"/>
              <a:t>removes hard-coded round-trip-time from AQMs</a:t>
            </a:r>
          </a:p>
          <a:p>
            <a:endParaRPr lang="en-GB" dirty="0" smtClean="0"/>
          </a:p>
          <a:p>
            <a:r>
              <a:rPr lang="en-GB" dirty="0" smtClean="0"/>
              <a:t>can </a:t>
            </a:r>
            <a:r>
              <a:rPr lang="en-GB" dirty="0" smtClean="0"/>
              <a:t>use existing network hardware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AQM implementers note well:</a:t>
            </a:r>
            <a:endParaRPr lang="en-GB" dirty="0" smtClean="0"/>
          </a:p>
          <a:p>
            <a:pPr lvl="2"/>
            <a:r>
              <a:rPr lang="en-GB" dirty="0" smtClean="0"/>
              <a:t>research in progress</a:t>
            </a:r>
          </a:p>
          <a:p>
            <a:pPr lvl="2"/>
            <a:r>
              <a:rPr lang="en-GB" dirty="0" smtClean="0"/>
              <a:t>but </a:t>
            </a:r>
            <a:r>
              <a:rPr lang="en-GB" dirty="0" smtClean="0"/>
              <a:t>please allow ECN &amp; loss parameters to be independent</a:t>
            </a:r>
          </a:p>
        </p:txBody>
      </p:sp>
    </p:spTree>
    <p:extLst>
      <p:ext uri="{BB962C8B-B14F-4D97-AF65-F5344CB8AC3E}">
        <p14:creationId xmlns:p14="http://schemas.microsoft.com/office/powerpoint/2010/main" val="13305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Immediate ECN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>
            <a:normAutofit fontScale="55000" lnSpcReduction="20000"/>
          </a:bodyPr>
          <a:lstStyle/>
          <a:p>
            <a:r>
              <a:rPr lang="en-GB" sz="7200" dirty="0" smtClean="0"/>
              <a:t>Q&amp;A</a:t>
            </a:r>
          </a:p>
          <a:p>
            <a:r>
              <a:rPr lang="en-GB" u="sng" dirty="0" smtClean="0"/>
              <a:t>Q1</a:t>
            </a:r>
            <a:r>
              <a:rPr lang="en-GB" dirty="0" smtClean="0"/>
              <a:t>: </a:t>
            </a:r>
            <a:r>
              <a:rPr lang="en-GB" dirty="0"/>
              <a:t>if subsequent experiments are as promising as these,</a:t>
            </a:r>
            <a:br>
              <a:rPr lang="en-GB" dirty="0"/>
            </a:br>
            <a:r>
              <a:rPr lang="en-GB" dirty="0"/>
              <a:t>would there be an appetite in the transport area </a:t>
            </a:r>
            <a:br>
              <a:rPr lang="en-GB" dirty="0"/>
            </a:br>
            <a:r>
              <a:rPr lang="en-GB" dirty="0"/>
              <a:t>to tweak the meaning of ECN?</a:t>
            </a:r>
          </a:p>
          <a:p>
            <a:endParaRPr lang="en-GB" dirty="0" smtClean="0"/>
          </a:p>
          <a:p>
            <a:r>
              <a:rPr lang="en-GB" sz="3600" dirty="0" smtClean="0"/>
              <a:t>spare slides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13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flow separation (FQ_AQM)</a:t>
            </a:r>
            <a:br>
              <a:rPr lang="en-GB" dirty="0" smtClean="0"/>
            </a:br>
            <a:r>
              <a:rPr lang="en-GB" sz="3600" dirty="0" smtClean="0"/>
              <a:t>isolates me from other TCP </a:t>
            </a:r>
            <a:r>
              <a:rPr lang="en-GB" sz="3600" dirty="0" err="1" smtClean="0"/>
              <a:t>sawteeth</a:t>
            </a:r>
            <a:r>
              <a:rPr lang="en-GB" sz="3600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it doesn’t isolate me from my own </a:t>
            </a:r>
            <a:r>
              <a:rPr lang="en-GB" dirty="0" err="1" smtClean="0"/>
              <a:t>sawteeth</a:t>
            </a:r>
            <a:endParaRPr lang="en-GB" dirty="0" smtClean="0"/>
          </a:p>
          <a:p>
            <a:pPr lvl="2"/>
            <a:r>
              <a:rPr lang="en-GB" dirty="0" smtClean="0"/>
              <a:t>queue varying between 0-1 RTT unavoidable in access links</a:t>
            </a:r>
          </a:p>
          <a:p>
            <a:pPr lvl="2"/>
            <a:r>
              <a:rPr lang="en-GB" dirty="0" smtClean="0"/>
              <a:t>video delivery over TCP needs larger play-out buffer</a:t>
            </a:r>
            <a:endParaRPr lang="en-GB" dirty="0" smtClean="0"/>
          </a:p>
          <a:p>
            <a:r>
              <a:rPr lang="en-GB" dirty="0" smtClean="0"/>
              <a:t>flow separation </a:t>
            </a:r>
          </a:p>
          <a:p>
            <a:pPr lvl="1"/>
            <a:r>
              <a:rPr lang="en-GB" dirty="0" smtClean="0"/>
              <a:t>implies you have to choose the scheduling policy</a:t>
            </a:r>
          </a:p>
          <a:p>
            <a:pPr lvl="2"/>
            <a:r>
              <a:rPr lang="en-GB" dirty="0" err="1" smtClean="0"/>
              <a:t>IPSec</a:t>
            </a:r>
            <a:r>
              <a:rPr lang="en-GB" dirty="0" smtClean="0"/>
              <a:t> VPNs – FQ gives them 1 flow’s share</a:t>
            </a:r>
          </a:p>
          <a:p>
            <a:pPr lvl="2"/>
            <a:r>
              <a:rPr lang="en-GB" dirty="0" smtClean="0"/>
              <a:t>variable rate video wants to vary its share</a:t>
            </a:r>
          </a:p>
          <a:p>
            <a:pPr lvl="2"/>
            <a:r>
              <a:rPr lang="en-GB" dirty="0" smtClean="0"/>
              <a:t>LEDBAT wants to take less than its share</a:t>
            </a:r>
          </a:p>
          <a:p>
            <a:pPr lvl="1"/>
            <a:r>
              <a:rPr lang="en-GB" dirty="0" smtClean="0"/>
              <a:t>end-to-end principle</a:t>
            </a:r>
          </a:p>
          <a:p>
            <a:pPr lvl="2"/>
            <a:r>
              <a:rPr lang="en-GB" dirty="0" smtClean="0"/>
              <a:t>look very hard for an alternative before you break 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868507" y="4005064"/>
            <a:ext cx="2239997" cy="1152125"/>
            <a:chOff x="7516579" y="2434207"/>
            <a:chExt cx="2239997" cy="11521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678597" y="2780928"/>
              <a:ext cx="48605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516579" y="2996952"/>
              <a:ext cx="648072" cy="0"/>
            </a:xfrm>
            <a:prstGeom prst="line">
              <a:avLst/>
            </a:prstGeom>
            <a:ln w="228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516579" y="3212976"/>
              <a:ext cx="3240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16579" y="3284984"/>
              <a:ext cx="64807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524328" y="3321884"/>
              <a:ext cx="639970" cy="264448"/>
            </a:xfrm>
            <a:custGeom>
              <a:avLst/>
              <a:gdLst>
                <a:gd name="connsiteX0" fmla="*/ 0 w 625642"/>
                <a:gd name="connsiteY0" fmla="*/ 140055 h 221261"/>
                <a:gd name="connsiteX1" fmla="*/ 69516 w 625642"/>
                <a:gd name="connsiteY1" fmla="*/ 1024 h 221261"/>
                <a:gd name="connsiteX2" fmla="*/ 128337 w 625642"/>
                <a:gd name="connsiteY2" fmla="*/ 204224 h 221261"/>
                <a:gd name="connsiteX3" fmla="*/ 176463 w 625642"/>
                <a:gd name="connsiteY3" fmla="*/ 140055 h 221261"/>
                <a:gd name="connsiteX4" fmla="*/ 219242 w 625642"/>
                <a:gd name="connsiteY4" fmla="*/ 193529 h 221261"/>
                <a:gd name="connsiteX5" fmla="*/ 251326 w 625642"/>
                <a:gd name="connsiteY5" fmla="*/ 1024 h 221261"/>
                <a:gd name="connsiteX6" fmla="*/ 256674 w 625642"/>
                <a:gd name="connsiteY6" fmla="*/ 220266 h 221261"/>
                <a:gd name="connsiteX7" fmla="*/ 283411 w 625642"/>
                <a:gd name="connsiteY7" fmla="*/ 86581 h 221261"/>
                <a:gd name="connsiteX8" fmla="*/ 294105 w 625642"/>
                <a:gd name="connsiteY8" fmla="*/ 193529 h 221261"/>
                <a:gd name="connsiteX9" fmla="*/ 315495 w 625642"/>
                <a:gd name="connsiteY9" fmla="*/ 129360 h 221261"/>
                <a:gd name="connsiteX10" fmla="*/ 347579 w 625642"/>
                <a:gd name="connsiteY10" fmla="*/ 140055 h 221261"/>
                <a:gd name="connsiteX11" fmla="*/ 358274 w 625642"/>
                <a:gd name="connsiteY11" fmla="*/ 81234 h 221261"/>
                <a:gd name="connsiteX12" fmla="*/ 374316 w 625642"/>
                <a:gd name="connsiteY12" fmla="*/ 182834 h 221261"/>
                <a:gd name="connsiteX13" fmla="*/ 395705 w 625642"/>
                <a:gd name="connsiteY13" fmla="*/ 140055 h 221261"/>
                <a:gd name="connsiteX14" fmla="*/ 427790 w 625642"/>
                <a:gd name="connsiteY14" fmla="*/ 177487 h 221261"/>
                <a:gd name="connsiteX15" fmla="*/ 449179 w 625642"/>
                <a:gd name="connsiteY15" fmla="*/ 124013 h 221261"/>
                <a:gd name="connsiteX16" fmla="*/ 459874 w 625642"/>
                <a:gd name="connsiteY16" fmla="*/ 156097 h 221261"/>
                <a:gd name="connsiteX17" fmla="*/ 486611 w 625642"/>
                <a:gd name="connsiteY17" fmla="*/ 6371 h 221261"/>
                <a:gd name="connsiteX18" fmla="*/ 508000 w 625642"/>
                <a:gd name="connsiteY18" fmla="*/ 86581 h 221261"/>
                <a:gd name="connsiteX19" fmla="*/ 518695 w 625642"/>
                <a:gd name="connsiteY19" fmla="*/ 59845 h 221261"/>
                <a:gd name="connsiteX20" fmla="*/ 534737 w 625642"/>
                <a:gd name="connsiteY20" fmla="*/ 81234 h 221261"/>
                <a:gd name="connsiteX21" fmla="*/ 566821 w 625642"/>
                <a:gd name="connsiteY21" fmla="*/ 49150 h 221261"/>
                <a:gd name="connsiteX22" fmla="*/ 588211 w 625642"/>
                <a:gd name="connsiteY22" fmla="*/ 75887 h 221261"/>
                <a:gd name="connsiteX23" fmla="*/ 609600 w 625642"/>
                <a:gd name="connsiteY23" fmla="*/ 59845 h 221261"/>
                <a:gd name="connsiteX24" fmla="*/ 625642 w 625642"/>
                <a:gd name="connsiteY24" fmla="*/ 75887 h 221261"/>
                <a:gd name="connsiteX0" fmla="*/ 0 w 625642"/>
                <a:gd name="connsiteY0" fmla="*/ 219327 h 220322"/>
                <a:gd name="connsiteX1" fmla="*/ 69516 w 625642"/>
                <a:gd name="connsiteY1" fmla="*/ 85 h 220322"/>
                <a:gd name="connsiteX2" fmla="*/ 128337 w 625642"/>
                <a:gd name="connsiteY2" fmla="*/ 203285 h 220322"/>
                <a:gd name="connsiteX3" fmla="*/ 176463 w 625642"/>
                <a:gd name="connsiteY3" fmla="*/ 139116 h 220322"/>
                <a:gd name="connsiteX4" fmla="*/ 219242 w 625642"/>
                <a:gd name="connsiteY4" fmla="*/ 192590 h 220322"/>
                <a:gd name="connsiteX5" fmla="*/ 251326 w 625642"/>
                <a:gd name="connsiteY5" fmla="*/ 85 h 220322"/>
                <a:gd name="connsiteX6" fmla="*/ 256674 w 625642"/>
                <a:gd name="connsiteY6" fmla="*/ 219327 h 220322"/>
                <a:gd name="connsiteX7" fmla="*/ 283411 w 625642"/>
                <a:gd name="connsiteY7" fmla="*/ 85642 h 220322"/>
                <a:gd name="connsiteX8" fmla="*/ 294105 w 625642"/>
                <a:gd name="connsiteY8" fmla="*/ 192590 h 220322"/>
                <a:gd name="connsiteX9" fmla="*/ 315495 w 625642"/>
                <a:gd name="connsiteY9" fmla="*/ 128421 h 220322"/>
                <a:gd name="connsiteX10" fmla="*/ 347579 w 625642"/>
                <a:gd name="connsiteY10" fmla="*/ 139116 h 220322"/>
                <a:gd name="connsiteX11" fmla="*/ 358274 w 625642"/>
                <a:gd name="connsiteY11" fmla="*/ 80295 h 220322"/>
                <a:gd name="connsiteX12" fmla="*/ 374316 w 625642"/>
                <a:gd name="connsiteY12" fmla="*/ 181895 h 220322"/>
                <a:gd name="connsiteX13" fmla="*/ 395705 w 625642"/>
                <a:gd name="connsiteY13" fmla="*/ 139116 h 220322"/>
                <a:gd name="connsiteX14" fmla="*/ 427790 w 625642"/>
                <a:gd name="connsiteY14" fmla="*/ 176548 h 220322"/>
                <a:gd name="connsiteX15" fmla="*/ 449179 w 625642"/>
                <a:gd name="connsiteY15" fmla="*/ 123074 h 220322"/>
                <a:gd name="connsiteX16" fmla="*/ 459874 w 625642"/>
                <a:gd name="connsiteY16" fmla="*/ 155158 h 220322"/>
                <a:gd name="connsiteX17" fmla="*/ 486611 w 625642"/>
                <a:gd name="connsiteY17" fmla="*/ 5432 h 220322"/>
                <a:gd name="connsiteX18" fmla="*/ 508000 w 625642"/>
                <a:gd name="connsiteY18" fmla="*/ 85642 h 220322"/>
                <a:gd name="connsiteX19" fmla="*/ 518695 w 625642"/>
                <a:gd name="connsiteY19" fmla="*/ 58906 h 220322"/>
                <a:gd name="connsiteX20" fmla="*/ 534737 w 625642"/>
                <a:gd name="connsiteY20" fmla="*/ 80295 h 220322"/>
                <a:gd name="connsiteX21" fmla="*/ 566821 w 625642"/>
                <a:gd name="connsiteY21" fmla="*/ 48211 h 220322"/>
                <a:gd name="connsiteX22" fmla="*/ 588211 w 625642"/>
                <a:gd name="connsiteY22" fmla="*/ 74948 h 220322"/>
                <a:gd name="connsiteX23" fmla="*/ 609600 w 625642"/>
                <a:gd name="connsiteY23" fmla="*/ 58906 h 220322"/>
                <a:gd name="connsiteX24" fmla="*/ 625642 w 625642"/>
                <a:gd name="connsiteY24" fmla="*/ 74948 h 220322"/>
                <a:gd name="connsiteX0" fmla="*/ 0 w 636337"/>
                <a:gd name="connsiteY0" fmla="*/ 219327 h 230022"/>
                <a:gd name="connsiteX1" fmla="*/ 69516 w 636337"/>
                <a:gd name="connsiteY1" fmla="*/ 85 h 230022"/>
                <a:gd name="connsiteX2" fmla="*/ 128337 w 636337"/>
                <a:gd name="connsiteY2" fmla="*/ 203285 h 230022"/>
                <a:gd name="connsiteX3" fmla="*/ 176463 w 636337"/>
                <a:gd name="connsiteY3" fmla="*/ 139116 h 230022"/>
                <a:gd name="connsiteX4" fmla="*/ 219242 w 636337"/>
                <a:gd name="connsiteY4" fmla="*/ 192590 h 230022"/>
                <a:gd name="connsiteX5" fmla="*/ 251326 w 636337"/>
                <a:gd name="connsiteY5" fmla="*/ 85 h 230022"/>
                <a:gd name="connsiteX6" fmla="*/ 256674 w 636337"/>
                <a:gd name="connsiteY6" fmla="*/ 219327 h 230022"/>
                <a:gd name="connsiteX7" fmla="*/ 283411 w 636337"/>
                <a:gd name="connsiteY7" fmla="*/ 85642 h 230022"/>
                <a:gd name="connsiteX8" fmla="*/ 294105 w 636337"/>
                <a:gd name="connsiteY8" fmla="*/ 192590 h 230022"/>
                <a:gd name="connsiteX9" fmla="*/ 315495 w 636337"/>
                <a:gd name="connsiteY9" fmla="*/ 128421 h 230022"/>
                <a:gd name="connsiteX10" fmla="*/ 347579 w 636337"/>
                <a:gd name="connsiteY10" fmla="*/ 139116 h 230022"/>
                <a:gd name="connsiteX11" fmla="*/ 358274 w 636337"/>
                <a:gd name="connsiteY11" fmla="*/ 80295 h 230022"/>
                <a:gd name="connsiteX12" fmla="*/ 374316 w 636337"/>
                <a:gd name="connsiteY12" fmla="*/ 181895 h 230022"/>
                <a:gd name="connsiteX13" fmla="*/ 395705 w 636337"/>
                <a:gd name="connsiteY13" fmla="*/ 139116 h 230022"/>
                <a:gd name="connsiteX14" fmla="*/ 427790 w 636337"/>
                <a:gd name="connsiteY14" fmla="*/ 176548 h 230022"/>
                <a:gd name="connsiteX15" fmla="*/ 449179 w 636337"/>
                <a:gd name="connsiteY15" fmla="*/ 123074 h 230022"/>
                <a:gd name="connsiteX16" fmla="*/ 459874 w 636337"/>
                <a:gd name="connsiteY16" fmla="*/ 155158 h 230022"/>
                <a:gd name="connsiteX17" fmla="*/ 486611 w 636337"/>
                <a:gd name="connsiteY17" fmla="*/ 5432 h 230022"/>
                <a:gd name="connsiteX18" fmla="*/ 508000 w 636337"/>
                <a:gd name="connsiteY18" fmla="*/ 85642 h 230022"/>
                <a:gd name="connsiteX19" fmla="*/ 518695 w 636337"/>
                <a:gd name="connsiteY19" fmla="*/ 58906 h 230022"/>
                <a:gd name="connsiteX20" fmla="*/ 534737 w 636337"/>
                <a:gd name="connsiteY20" fmla="*/ 80295 h 230022"/>
                <a:gd name="connsiteX21" fmla="*/ 566821 w 636337"/>
                <a:gd name="connsiteY21" fmla="*/ 48211 h 230022"/>
                <a:gd name="connsiteX22" fmla="*/ 588211 w 636337"/>
                <a:gd name="connsiteY22" fmla="*/ 74948 h 230022"/>
                <a:gd name="connsiteX23" fmla="*/ 609600 w 636337"/>
                <a:gd name="connsiteY23" fmla="*/ 58906 h 230022"/>
                <a:gd name="connsiteX24" fmla="*/ 636337 w 636337"/>
                <a:gd name="connsiteY24" fmla="*/ 230022 h 230022"/>
                <a:gd name="connsiteX0" fmla="*/ 0 w 630990"/>
                <a:gd name="connsiteY0" fmla="*/ 219327 h 220322"/>
                <a:gd name="connsiteX1" fmla="*/ 69516 w 630990"/>
                <a:gd name="connsiteY1" fmla="*/ 85 h 220322"/>
                <a:gd name="connsiteX2" fmla="*/ 128337 w 630990"/>
                <a:gd name="connsiteY2" fmla="*/ 203285 h 220322"/>
                <a:gd name="connsiteX3" fmla="*/ 176463 w 630990"/>
                <a:gd name="connsiteY3" fmla="*/ 139116 h 220322"/>
                <a:gd name="connsiteX4" fmla="*/ 219242 w 630990"/>
                <a:gd name="connsiteY4" fmla="*/ 192590 h 220322"/>
                <a:gd name="connsiteX5" fmla="*/ 251326 w 630990"/>
                <a:gd name="connsiteY5" fmla="*/ 85 h 220322"/>
                <a:gd name="connsiteX6" fmla="*/ 256674 w 630990"/>
                <a:gd name="connsiteY6" fmla="*/ 219327 h 220322"/>
                <a:gd name="connsiteX7" fmla="*/ 283411 w 630990"/>
                <a:gd name="connsiteY7" fmla="*/ 85642 h 220322"/>
                <a:gd name="connsiteX8" fmla="*/ 294105 w 630990"/>
                <a:gd name="connsiteY8" fmla="*/ 192590 h 220322"/>
                <a:gd name="connsiteX9" fmla="*/ 315495 w 630990"/>
                <a:gd name="connsiteY9" fmla="*/ 128421 h 220322"/>
                <a:gd name="connsiteX10" fmla="*/ 347579 w 630990"/>
                <a:gd name="connsiteY10" fmla="*/ 139116 h 220322"/>
                <a:gd name="connsiteX11" fmla="*/ 358274 w 630990"/>
                <a:gd name="connsiteY11" fmla="*/ 80295 h 220322"/>
                <a:gd name="connsiteX12" fmla="*/ 374316 w 630990"/>
                <a:gd name="connsiteY12" fmla="*/ 181895 h 220322"/>
                <a:gd name="connsiteX13" fmla="*/ 395705 w 630990"/>
                <a:gd name="connsiteY13" fmla="*/ 139116 h 220322"/>
                <a:gd name="connsiteX14" fmla="*/ 427790 w 630990"/>
                <a:gd name="connsiteY14" fmla="*/ 176548 h 220322"/>
                <a:gd name="connsiteX15" fmla="*/ 449179 w 630990"/>
                <a:gd name="connsiteY15" fmla="*/ 123074 h 220322"/>
                <a:gd name="connsiteX16" fmla="*/ 459874 w 630990"/>
                <a:gd name="connsiteY16" fmla="*/ 155158 h 220322"/>
                <a:gd name="connsiteX17" fmla="*/ 486611 w 630990"/>
                <a:gd name="connsiteY17" fmla="*/ 5432 h 220322"/>
                <a:gd name="connsiteX18" fmla="*/ 508000 w 630990"/>
                <a:gd name="connsiteY18" fmla="*/ 85642 h 220322"/>
                <a:gd name="connsiteX19" fmla="*/ 518695 w 630990"/>
                <a:gd name="connsiteY19" fmla="*/ 58906 h 220322"/>
                <a:gd name="connsiteX20" fmla="*/ 534737 w 630990"/>
                <a:gd name="connsiteY20" fmla="*/ 80295 h 220322"/>
                <a:gd name="connsiteX21" fmla="*/ 566821 w 630990"/>
                <a:gd name="connsiteY21" fmla="*/ 48211 h 220322"/>
                <a:gd name="connsiteX22" fmla="*/ 588211 w 630990"/>
                <a:gd name="connsiteY22" fmla="*/ 74948 h 220322"/>
                <a:gd name="connsiteX23" fmla="*/ 609600 w 630990"/>
                <a:gd name="connsiteY23" fmla="*/ 58906 h 220322"/>
                <a:gd name="connsiteX24" fmla="*/ 630990 w 630990"/>
                <a:gd name="connsiteY24" fmla="*/ 213980 h 220322"/>
                <a:gd name="connsiteX0" fmla="*/ 0 w 620295"/>
                <a:gd name="connsiteY0" fmla="*/ 219327 h 240717"/>
                <a:gd name="connsiteX1" fmla="*/ 69516 w 620295"/>
                <a:gd name="connsiteY1" fmla="*/ 85 h 240717"/>
                <a:gd name="connsiteX2" fmla="*/ 128337 w 620295"/>
                <a:gd name="connsiteY2" fmla="*/ 203285 h 240717"/>
                <a:gd name="connsiteX3" fmla="*/ 176463 w 620295"/>
                <a:gd name="connsiteY3" fmla="*/ 139116 h 240717"/>
                <a:gd name="connsiteX4" fmla="*/ 219242 w 620295"/>
                <a:gd name="connsiteY4" fmla="*/ 192590 h 240717"/>
                <a:gd name="connsiteX5" fmla="*/ 251326 w 620295"/>
                <a:gd name="connsiteY5" fmla="*/ 85 h 240717"/>
                <a:gd name="connsiteX6" fmla="*/ 256674 w 620295"/>
                <a:gd name="connsiteY6" fmla="*/ 219327 h 240717"/>
                <a:gd name="connsiteX7" fmla="*/ 283411 w 620295"/>
                <a:gd name="connsiteY7" fmla="*/ 85642 h 240717"/>
                <a:gd name="connsiteX8" fmla="*/ 294105 w 620295"/>
                <a:gd name="connsiteY8" fmla="*/ 192590 h 240717"/>
                <a:gd name="connsiteX9" fmla="*/ 315495 w 620295"/>
                <a:gd name="connsiteY9" fmla="*/ 128421 h 240717"/>
                <a:gd name="connsiteX10" fmla="*/ 347579 w 620295"/>
                <a:gd name="connsiteY10" fmla="*/ 139116 h 240717"/>
                <a:gd name="connsiteX11" fmla="*/ 358274 w 620295"/>
                <a:gd name="connsiteY11" fmla="*/ 80295 h 240717"/>
                <a:gd name="connsiteX12" fmla="*/ 374316 w 620295"/>
                <a:gd name="connsiteY12" fmla="*/ 181895 h 240717"/>
                <a:gd name="connsiteX13" fmla="*/ 395705 w 620295"/>
                <a:gd name="connsiteY13" fmla="*/ 139116 h 240717"/>
                <a:gd name="connsiteX14" fmla="*/ 427790 w 620295"/>
                <a:gd name="connsiteY14" fmla="*/ 176548 h 240717"/>
                <a:gd name="connsiteX15" fmla="*/ 449179 w 620295"/>
                <a:gd name="connsiteY15" fmla="*/ 123074 h 240717"/>
                <a:gd name="connsiteX16" fmla="*/ 459874 w 620295"/>
                <a:gd name="connsiteY16" fmla="*/ 155158 h 240717"/>
                <a:gd name="connsiteX17" fmla="*/ 486611 w 620295"/>
                <a:gd name="connsiteY17" fmla="*/ 5432 h 240717"/>
                <a:gd name="connsiteX18" fmla="*/ 508000 w 620295"/>
                <a:gd name="connsiteY18" fmla="*/ 85642 h 240717"/>
                <a:gd name="connsiteX19" fmla="*/ 518695 w 620295"/>
                <a:gd name="connsiteY19" fmla="*/ 58906 h 240717"/>
                <a:gd name="connsiteX20" fmla="*/ 534737 w 620295"/>
                <a:gd name="connsiteY20" fmla="*/ 80295 h 240717"/>
                <a:gd name="connsiteX21" fmla="*/ 566821 w 620295"/>
                <a:gd name="connsiteY21" fmla="*/ 48211 h 240717"/>
                <a:gd name="connsiteX22" fmla="*/ 588211 w 620295"/>
                <a:gd name="connsiteY22" fmla="*/ 74948 h 240717"/>
                <a:gd name="connsiteX23" fmla="*/ 609600 w 620295"/>
                <a:gd name="connsiteY23" fmla="*/ 58906 h 240717"/>
                <a:gd name="connsiteX24" fmla="*/ 620295 w 620295"/>
                <a:gd name="connsiteY24" fmla="*/ 240717 h 240717"/>
                <a:gd name="connsiteX0" fmla="*/ 0 w 609600"/>
                <a:gd name="connsiteY0" fmla="*/ 82724 h 248493"/>
                <a:gd name="connsiteX1" fmla="*/ 58821 w 609600"/>
                <a:gd name="connsiteY1" fmla="*/ 7861 h 248493"/>
                <a:gd name="connsiteX2" fmla="*/ 117642 w 609600"/>
                <a:gd name="connsiteY2" fmla="*/ 211061 h 248493"/>
                <a:gd name="connsiteX3" fmla="*/ 165768 w 609600"/>
                <a:gd name="connsiteY3" fmla="*/ 146892 h 248493"/>
                <a:gd name="connsiteX4" fmla="*/ 208547 w 609600"/>
                <a:gd name="connsiteY4" fmla="*/ 200366 h 248493"/>
                <a:gd name="connsiteX5" fmla="*/ 240631 w 609600"/>
                <a:gd name="connsiteY5" fmla="*/ 7861 h 248493"/>
                <a:gd name="connsiteX6" fmla="*/ 245979 w 609600"/>
                <a:gd name="connsiteY6" fmla="*/ 227103 h 248493"/>
                <a:gd name="connsiteX7" fmla="*/ 272716 w 609600"/>
                <a:gd name="connsiteY7" fmla="*/ 93418 h 248493"/>
                <a:gd name="connsiteX8" fmla="*/ 283410 w 609600"/>
                <a:gd name="connsiteY8" fmla="*/ 200366 h 248493"/>
                <a:gd name="connsiteX9" fmla="*/ 304800 w 609600"/>
                <a:gd name="connsiteY9" fmla="*/ 136197 h 248493"/>
                <a:gd name="connsiteX10" fmla="*/ 336884 w 609600"/>
                <a:gd name="connsiteY10" fmla="*/ 146892 h 248493"/>
                <a:gd name="connsiteX11" fmla="*/ 347579 w 609600"/>
                <a:gd name="connsiteY11" fmla="*/ 88071 h 248493"/>
                <a:gd name="connsiteX12" fmla="*/ 363621 w 609600"/>
                <a:gd name="connsiteY12" fmla="*/ 189671 h 248493"/>
                <a:gd name="connsiteX13" fmla="*/ 385010 w 609600"/>
                <a:gd name="connsiteY13" fmla="*/ 146892 h 248493"/>
                <a:gd name="connsiteX14" fmla="*/ 417095 w 609600"/>
                <a:gd name="connsiteY14" fmla="*/ 184324 h 248493"/>
                <a:gd name="connsiteX15" fmla="*/ 438484 w 609600"/>
                <a:gd name="connsiteY15" fmla="*/ 130850 h 248493"/>
                <a:gd name="connsiteX16" fmla="*/ 449179 w 609600"/>
                <a:gd name="connsiteY16" fmla="*/ 162934 h 248493"/>
                <a:gd name="connsiteX17" fmla="*/ 475916 w 609600"/>
                <a:gd name="connsiteY17" fmla="*/ 13208 h 248493"/>
                <a:gd name="connsiteX18" fmla="*/ 497305 w 609600"/>
                <a:gd name="connsiteY18" fmla="*/ 93418 h 248493"/>
                <a:gd name="connsiteX19" fmla="*/ 508000 w 609600"/>
                <a:gd name="connsiteY19" fmla="*/ 66682 h 248493"/>
                <a:gd name="connsiteX20" fmla="*/ 524042 w 609600"/>
                <a:gd name="connsiteY20" fmla="*/ 88071 h 248493"/>
                <a:gd name="connsiteX21" fmla="*/ 556126 w 609600"/>
                <a:gd name="connsiteY21" fmla="*/ 55987 h 248493"/>
                <a:gd name="connsiteX22" fmla="*/ 577516 w 609600"/>
                <a:gd name="connsiteY22" fmla="*/ 82724 h 248493"/>
                <a:gd name="connsiteX23" fmla="*/ 598905 w 609600"/>
                <a:gd name="connsiteY23" fmla="*/ 66682 h 248493"/>
                <a:gd name="connsiteX24" fmla="*/ 609600 w 609600"/>
                <a:gd name="connsiteY24" fmla="*/ 248493 h 248493"/>
                <a:gd name="connsiteX0" fmla="*/ 0 w 604252"/>
                <a:gd name="connsiteY0" fmla="*/ 262388 h 262388"/>
                <a:gd name="connsiteX1" fmla="*/ 53473 w 604252"/>
                <a:gd name="connsiteY1" fmla="*/ 367 h 262388"/>
                <a:gd name="connsiteX2" fmla="*/ 112294 w 604252"/>
                <a:gd name="connsiteY2" fmla="*/ 203567 h 262388"/>
                <a:gd name="connsiteX3" fmla="*/ 160420 w 604252"/>
                <a:gd name="connsiteY3" fmla="*/ 139398 h 262388"/>
                <a:gd name="connsiteX4" fmla="*/ 203199 w 604252"/>
                <a:gd name="connsiteY4" fmla="*/ 192872 h 262388"/>
                <a:gd name="connsiteX5" fmla="*/ 235283 w 604252"/>
                <a:gd name="connsiteY5" fmla="*/ 367 h 262388"/>
                <a:gd name="connsiteX6" fmla="*/ 240631 w 604252"/>
                <a:gd name="connsiteY6" fmla="*/ 219609 h 262388"/>
                <a:gd name="connsiteX7" fmla="*/ 267368 w 604252"/>
                <a:gd name="connsiteY7" fmla="*/ 85924 h 262388"/>
                <a:gd name="connsiteX8" fmla="*/ 278062 w 604252"/>
                <a:gd name="connsiteY8" fmla="*/ 192872 h 262388"/>
                <a:gd name="connsiteX9" fmla="*/ 299452 w 604252"/>
                <a:gd name="connsiteY9" fmla="*/ 128703 h 262388"/>
                <a:gd name="connsiteX10" fmla="*/ 331536 w 604252"/>
                <a:gd name="connsiteY10" fmla="*/ 139398 h 262388"/>
                <a:gd name="connsiteX11" fmla="*/ 342231 w 604252"/>
                <a:gd name="connsiteY11" fmla="*/ 80577 h 262388"/>
                <a:gd name="connsiteX12" fmla="*/ 358273 w 604252"/>
                <a:gd name="connsiteY12" fmla="*/ 182177 h 262388"/>
                <a:gd name="connsiteX13" fmla="*/ 379662 w 604252"/>
                <a:gd name="connsiteY13" fmla="*/ 139398 h 262388"/>
                <a:gd name="connsiteX14" fmla="*/ 411747 w 604252"/>
                <a:gd name="connsiteY14" fmla="*/ 176830 h 262388"/>
                <a:gd name="connsiteX15" fmla="*/ 433136 w 604252"/>
                <a:gd name="connsiteY15" fmla="*/ 123356 h 262388"/>
                <a:gd name="connsiteX16" fmla="*/ 443831 w 604252"/>
                <a:gd name="connsiteY16" fmla="*/ 155440 h 262388"/>
                <a:gd name="connsiteX17" fmla="*/ 470568 w 604252"/>
                <a:gd name="connsiteY17" fmla="*/ 5714 h 262388"/>
                <a:gd name="connsiteX18" fmla="*/ 491957 w 604252"/>
                <a:gd name="connsiteY18" fmla="*/ 85924 h 262388"/>
                <a:gd name="connsiteX19" fmla="*/ 502652 w 604252"/>
                <a:gd name="connsiteY19" fmla="*/ 59188 h 262388"/>
                <a:gd name="connsiteX20" fmla="*/ 518694 w 604252"/>
                <a:gd name="connsiteY20" fmla="*/ 80577 h 262388"/>
                <a:gd name="connsiteX21" fmla="*/ 550778 w 604252"/>
                <a:gd name="connsiteY21" fmla="*/ 48493 h 262388"/>
                <a:gd name="connsiteX22" fmla="*/ 572168 w 604252"/>
                <a:gd name="connsiteY22" fmla="*/ 75230 h 262388"/>
                <a:gd name="connsiteX23" fmla="*/ 593557 w 604252"/>
                <a:gd name="connsiteY23" fmla="*/ 59188 h 262388"/>
                <a:gd name="connsiteX24" fmla="*/ 604252 w 604252"/>
                <a:gd name="connsiteY24" fmla="*/ 240999 h 262388"/>
                <a:gd name="connsiteX0" fmla="*/ 12638 w 616890"/>
                <a:gd name="connsiteY0" fmla="*/ 271549 h 271549"/>
                <a:gd name="connsiteX1" fmla="*/ 1942 w 616890"/>
                <a:gd name="connsiteY1" fmla="*/ 57652 h 271549"/>
                <a:gd name="connsiteX2" fmla="*/ 66111 w 616890"/>
                <a:gd name="connsiteY2" fmla="*/ 9528 h 271549"/>
                <a:gd name="connsiteX3" fmla="*/ 124932 w 616890"/>
                <a:gd name="connsiteY3" fmla="*/ 212728 h 271549"/>
                <a:gd name="connsiteX4" fmla="*/ 173058 w 616890"/>
                <a:gd name="connsiteY4" fmla="*/ 148559 h 271549"/>
                <a:gd name="connsiteX5" fmla="*/ 215837 w 616890"/>
                <a:gd name="connsiteY5" fmla="*/ 202033 h 271549"/>
                <a:gd name="connsiteX6" fmla="*/ 247921 w 616890"/>
                <a:gd name="connsiteY6" fmla="*/ 9528 h 271549"/>
                <a:gd name="connsiteX7" fmla="*/ 253269 w 616890"/>
                <a:gd name="connsiteY7" fmla="*/ 228770 h 271549"/>
                <a:gd name="connsiteX8" fmla="*/ 280006 w 616890"/>
                <a:gd name="connsiteY8" fmla="*/ 95085 h 271549"/>
                <a:gd name="connsiteX9" fmla="*/ 290700 w 616890"/>
                <a:gd name="connsiteY9" fmla="*/ 202033 h 271549"/>
                <a:gd name="connsiteX10" fmla="*/ 312090 w 616890"/>
                <a:gd name="connsiteY10" fmla="*/ 137864 h 271549"/>
                <a:gd name="connsiteX11" fmla="*/ 344174 w 616890"/>
                <a:gd name="connsiteY11" fmla="*/ 148559 h 271549"/>
                <a:gd name="connsiteX12" fmla="*/ 354869 w 616890"/>
                <a:gd name="connsiteY12" fmla="*/ 89738 h 271549"/>
                <a:gd name="connsiteX13" fmla="*/ 370911 w 616890"/>
                <a:gd name="connsiteY13" fmla="*/ 191338 h 271549"/>
                <a:gd name="connsiteX14" fmla="*/ 392300 w 616890"/>
                <a:gd name="connsiteY14" fmla="*/ 148559 h 271549"/>
                <a:gd name="connsiteX15" fmla="*/ 424385 w 616890"/>
                <a:gd name="connsiteY15" fmla="*/ 185991 h 271549"/>
                <a:gd name="connsiteX16" fmla="*/ 445774 w 616890"/>
                <a:gd name="connsiteY16" fmla="*/ 132517 h 271549"/>
                <a:gd name="connsiteX17" fmla="*/ 456469 w 616890"/>
                <a:gd name="connsiteY17" fmla="*/ 164601 h 271549"/>
                <a:gd name="connsiteX18" fmla="*/ 483206 w 616890"/>
                <a:gd name="connsiteY18" fmla="*/ 14875 h 271549"/>
                <a:gd name="connsiteX19" fmla="*/ 504595 w 616890"/>
                <a:gd name="connsiteY19" fmla="*/ 95085 h 271549"/>
                <a:gd name="connsiteX20" fmla="*/ 515290 w 616890"/>
                <a:gd name="connsiteY20" fmla="*/ 68349 h 271549"/>
                <a:gd name="connsiteX21" fmla="*/ 531332 w 616890"/>
                <a:gd name="connsiteY21" fmla="*/ 89738 h 271549"/>
                <a:gd name="connsiteX22" fmla="*/ 563416 w 616890"/>
                <a:gd name="connsiteY22" fmla="*/ 57654 h 271549"/>
                <a:gd name="connsiteX23" fmla="*/ 584806 w 616890"/>
                <a:gd name="connsiteY23" fmla="*/ 84391 h 271549"/>
                <a:gd name="connsiteX24" fmla="*/ 606195 w 616890"/>
                <a:gd name="connsiteY24" fmla="*/ 68349 h 271549"/>
                <a:gd name="connsiteX25" fmla="*/ 616890 w 616890"/>
                <a:gd name="connsiteY25" fmla="*/ 250160 h 271549"/>
                <a:gd name="connsiteX0" fmla="*/ 0 w 623302"/>
                <a:gd name="connsiteY0" fmla="*/ 263929 h 263929"/>
                <a:gd name="connsiteX1" fmla="*/ 8354 w 623302"/>
                <a:gd name="connsiteY1" fmla="*/ 57652 h 263929"/>
                <a:gd name="connsiteX2" fmla="*/ 72523 w 623302"/>
                <a:gd name="connsiteY2" fmla="*/ 9528 h 263929"/>
                <a:gd name="connsiteX3" fmla="*/ 131344 w 623302"/>
                <a:gd name="connsiteY3" fmla="*/ 212728 h 263929"/>
                <a:gd name="connsiteX4" fmla="*/ 179470 w 623302"/>
                <a:gd name="connsiteY4" fmla="*/ 148559 h 263929"/>
                <a:gd name="connsiteX5" fmla="*/ 222249 w 623302"/>
                <a:gd name="connsiteY5" fmla="*/ 202033 h 263929"/>
                <a:gd name="connsiteX6" fmla="*/ 254333 w 623302"/>
                <a:gd name="connsiteY6" fmla="*/ 9528 h 263929"/>
                <a:gd name="connsiteX7" fmla="*/ 259681 w 623302"/>
                <a:gd name="connsiteY7" fmla="*/ 228770 h 263929"/>
                <a:gd name="connsiteX8" fmla="*/ 286418 w 623302"/>
                <a:gd name="connsiteY8" fmla="*/ 95085 h 263929"/>
                <a:gd name="connsiteX9" fmla="*/ 297112 w 623302"/>
                <a:gd name="connsiteY9" fmla="*/ 202033 h 263929"/>
                <a:gd name="connsiteX10" fmla="*/ 318502 w 623302"/>
                <a:gd name="connsiteY10" fmla="*/ 137864 h 263929"/>
                <a:gd name="connsiteX11" fmla="*/ 350586 w 623302"/>
                <a:gd name="connsiteY11" fmla="*/ 148559 h 263929"/>
                <a:gd name="connsiteX12" fmla="*/ 361281 w 623302"/>
                <a:gd name="connsiteY12" fmla="*/ 89738 h 263929"/>
                <a:gd name="connsiteX13" fmla="*/ 377323 w 623302"/>
                <a:gd name="connsiteY13" fmla="*/ 191338 h 263929"/>
                <a:gd name="connsiteX14" fmla="*/ 398712 w 623302"/>
                <a:gd name="connsiteY14" fmla="*/ 148559 h 263929"/>
                <a:gd name="connsiteX15" fmla="*/ 430797 w 623302"/>
                <a:gd name="connsiteY15" fmla="*/ 185991 h 263929"/>
                <a:gd name="connsiteX16" fmla="*/ 452186 w 623302"/>
                <a:gd name="connsiteY16" fmla="*/ 132517 h 263929"/>
                <a:gd name="connsiteX17" fmla="*/ 462881 w 623302"/>
                <a:gd name="connsiteY17" fmla="*/ 164601 h 263929"/>
                <a:gd name="connsiteX18" fmla="*/ 489618 w 623302"/>
                <a:gd name="connsiteY18" fmla="*/ 14875 h 263929"/>
                <a:gd name="connsiteX19" fmla="*/ 511007 w 623302"/>
                <a:gd name="connsiteY19" fmla="*/ 95085 h 263929"/>
                <a:gd name="connsiteX20" fmla="*/ 521702 w 623302"/>
                <a:gd name="connsiteY20" fmla="*/ 68349 h 263929"/>
                <a:gd name="connsiteX21" fmla="*/ 537744 w 623302"/>
                <a:gd name="connsiteY21" fmla="*/ 89738 h 263929"/>
                <a:gd name="connsiteX22" fmla="*/ 569828 w 623302"/>
                <a:gd name="connsiteY22" fmla="*/ 57654 h 263929"/>
                <a:gd name="connsiteX23" fmla="*/ 591218 w 623302"/>
                <a:gd name="connsiteY23" fmla="*/ 84391 h 263929"/>
                <a:gd name="connsiteX24" fmla="*/ 612607 w 623302"/>
                <a:gd name="connsiteY24" fmla="*/ 68349 h 263929"/>
                <a:gd name="connsiteX25" fmla="*/ 623302 w 623302"/>
                <a:gd name="connsiteY25" fmla="*/ 250160 h 263929"/>
                <a:gd name="connsiteX0" fmla="*/ 0 w 623302"/>
                <a:gd name="connsiteY0" fmla="*/ 263929 h 263929"/>
                <a:gd name="connsiteX1" fmla="*/ 8354 w 623302"/>
                <a:gd name="connsiteY1" fmla="*/ 57652 h 263929"/>
                <a:gd name="connsiteX2" fmla="*/ 72523 w 623302"/>
                <a:gd name="connsiteY2" fmla="*/ 9528 h 263929"/>
                <a:gd name="connsiteX3" fmla="*/ 131344 w 623302"/>
                <a:gd name="connsiteY3" fmla="*/ 212728 h 263929"/>
                <a:gd name="connsiteX4" fmla="*/ 179470 w 623302"/>
                <a:gd name="connsiteY4" fmla="*/ 148559 h 263929"/>
                <a:gd name="connsiteX5" fmla="*/ 222249 w 623302"/>
                <a:gd name="connsiteY5" fmla="*/ 202033 h 263929"/>
                <a:gd name="connsiteX6" fmla="*/ 254333 w 623302"/>
                <a:gd name="connsiteY6" fmla="*/ 9528 h 263929"/>
                <a:gd name="connsiteX7" fmla="*/ 259681 w 623302"/>
                <a:gd name="connsiteY7" fmla="*/ 228770 h 263929"/>
                <a:gd name="connsiteX8" fmla="*/ 286418 w 623302"/>
                <a:gd name="connsiteY8" fmla="*/ 95085 h 263929"/>
                <a:gd name="connsiteX9" fmla="*/ 297112 w 623302"/>
                <a:gd name="connsiteY9" fmla="*/ 202033 h 263929"/>
                <a:gd name="connsiteX10" fmla="*/ 318502 w 623302"/>
                <a:gd name="connsiteY10" fmla="*/ 137864 h 263929"/>
                <a:gd name="connsiteX11" fmla="*/ 350586 w 623302"/>
                <a:gd name="connsiteY11" fmla="*/ 148559 h 263929"/>
                <a:gd name="connsiteX12" fmla="*/ 361281 w 623302"/>
                <a:gd name="connsiteY12" fmla="*/ 89738 h 263929"/>
                <a:gd name="connsiteX13" fmla="*/ 377323 w 623302"/>
                <a:gd name="connsiteY13" fmla="*/ 191338 h 263929"/>
                <a:gd name="connsiteX14" fmla="*/ 398712 w 623302"/>
                <a:gd name="connsiteY14" fmla="*/ 148559 h 263929"/>
                <a:gd name="connsiteX15" fmla="*/ 430797 w 623302"/>
                <a:gd name="connsiteY15" fmla="*/ 185991 h 263929"/>
                <a:gd name="connsiteX16" fmla="*/ 452186 w 623302"/>
                <a:gd name="connsiteY16" fmla="*/ 132517 h 263929"/>
                <a:gd name="connsiteX17" fmla="*/ 462881 w 623302"/>
                <a:gd name="connsiteY17" fmla="*/ 164601 h 263929"/>
                <a:gd name="connsiteX18" fmla="*/ 489618 w 623302"/>
                <a:gd name="connsiteY18" fmla="*/ 14875 h 263929"/>
                <a:gd name="connsiteX19" fmla="*/ 511007 w 623302"/>
                <a:gd name="connsiteY19" fmla="*/ 95085 h 263929"/>
                <a:gd name="connsiteX20" fmla="*/ 521702 w 623302"/>
                <a:gd name="connsiteY20" fmla="*/ 68349 h 263929"/>
                <a:gd name="connsiteX21" fmla="*/ 537744 w 623302"/>
                <a:gd name="connsiteY21" fmla="*/ 89738 h 263929"/>
                <a:gd name="connsiteX22" fmla="*/ 569828 w 623302"/>
                <a:gd name="connsiteY22" fmla="*/ 57654 h 263929"/>
                <a:gd name="connsiteX23" fmla="*/ 591218 w 623302"/>
                <a:gd name="connsiteY23" fmla="*/ 84391 h 263929"/>
                <a:gd name="connsiteX24" fmla="*/ 612607 w 623302"/>
                <a:gd name="connsiteY24" fmla="*/ 68349 h 263929"/>
                <a:gd name="connsiteX25" fmla="*/ 623302 w 623302"/>
                <a:gd name="connsiteY25" fmla="*/ 250160 h 263929"/>
                <a:gd name="connsiteX0" fmla="*/ 0 w 623302"/>
                <a:gd name="connsiteY0" fmla="*/ 263929 h 263929"/>
                <a:gd name="connsiteX1" fmla="*/ 8354 w 623302"/>
                <a:gd name="connsiteY1" fmla="*/ 57652 h 263929"/>
                <a:gd name="connsiteX2" fmla="*/ 72523 w 623302"/>
                <a:gd name="connsiteY2" fmla="*/ 9528 h 263929"/>
                <a:gd name="connsiteX3" fmla="*/ 131344 w 623302"/>
                <a:gd name="connsiteY3" fmla="*/ 212728 h 263929"/>
                <a:gd name="connsiteX4" fmla="*/ 179470 w 623302"/>
                <a:gd name="connsiteY4" fmla="*/ 148559 h 263929"/>
                <a:gd name="connsiteX5" fmla="*/ 222249 w 623302"/>
                <a:gd name="connsiteY5" fmla="*/ 202033 h 263929"/>
                <a:gd name="connsiteX6" fmla="*/ 254333 w 623302"/>
                <a:gd name="connsiteY6" fmla="*/ 9528 h 263929"/>
                <a:gd name="connsiteX7" fmla="*/ 259681 w 623302"/>
                <a:gd name="connsiteY7" fmla="*/ 228770 h 263929"/>
                <a:gd name="connsiteX8" fmla="*/ 286418 w 623302"/>
                <a:gd name="connsiteY8" fmla="*/ 95085 h 263929"/>
                <a:gd name="connsiteX9" fmla="*/ 297112 w 623302"/>
                <a:gd name="connsiteY9" fmla="*/ 202033 h 263929"/>
                <a:gd name="connsiteX10" fmla="*/ 318502 w 623302"/>
                <a:gd name="connsiteY10" fmla="*/ 137864 h 263929"/>
                <a:gd name="connsiteX11" fmla="*/ 350586 w 623302"/>
                <a:gd name="connsiteY11" fmla="*/ 148559 h 263929"/>
                <a:gd name="connsiteX12" fmla="*/ 361281 w 623302"/>
                <a:gd name="connsiteY12" fmla="*/ 89738 h 263929"/>
                <a:gd name="connsiteX13" fmla="*/ 377323 w 623302"/>
                <a:gd name="connsiteY13" fmla="*/ 191338 h 263929"/>
                <a:gd name="connsiteX14" fmla="*/ 398712 w 623302"/>
                <a:gd name="connsiteY14" fmla="*/ 148559 h 263929"/>
                <a:gd name="connsiteX15" fmla="*/ 430797 w 623302"/>
                <a:gd name="connsiteY15" fmla="*/ 185991 h 263929"/>
                <a:gd name="connsiteX16" fmla="*/ 452186 w 623302"/>
                <a:gd name="connsiteY16" fmla="*/ 132517 h 263929"/>
                <a:gd name="connsiteX17" fmla="*/ 462881 w 623302"/>
                <a:gd name="connsiteY17" fmla="*/ 164601 h 263929"/>
                <a:gd name="connsiteX18" fmla="*/ 489618 w 623302"/>
                <a:gd name="connsiteY18" fmla="*/ 14875 h 263929"/>
                <a:gd name="connsiteX19" fmla="*/ 511007 w 623302"/>
                <a:gd name="connsiteY19" fmla="*/ 95085 h 263929"/>
                <a:gd name="connsiteX20" fmla="*/ 521702 w 623302"/>
                <a:gd name="connsiteY20" fmla="*/ 68349 h 263929"/>
                <a:gd name="connsiteX21" fmla="*/ 537744 w 623302"/>
                <a:gd name="connsiteY21" fmla="*/ 89738 h 263929"/>
                <a:gd name="connsiteX22" fmla="*/ 569828 w 623302"/>
                <a:gd name="connsiteY22" fmla="*/ 57654 h 263929"/>
                <a:gd name="connsiteX23" fmla="*/ 591218 w 623302"/>
                <a:gd name="connsiteY23" fmla="*/ 84391 h 263929"/>
                <a:gd name="connsiteX24" fmla="*/ 612607 w 623302"/>
                <a:gd name="connsiteY24" fmla="*/ 68349 h 263929"/>
                <a:gd name="connsiteX25" fmla="*/ 623302 w 623302"/>
                <a:gd name="connsiteY25" fmla="*/ 250160 h 263929"/>
                <a:gd name="connsiteX0" fmla="*/ 0 w 630922"/>
                <a:gd name="connsiteY0" fmla="*/ 263929 h 273020"/>
                <a:gd name="connsiteX1" fmla="*/ 8354 w 630922"/>
                <a:gd name="connsiteY1" fmla="*/ 57652 h 273020"/>
                <a:gd name="connsiteX2" fmla="*/ 72523 w 630922"/>
                <a:gd name="connsiteY2" fmla="*/ 9528 h 273020"/>
                <a:gd name="connsiteX3" fmla="*/ 131344 w 630922"/>
                <a:gd name="connsiteY3" fmla="*/ 212728 h 273020"/>
                <a:gd name="connsiteX4" fmla="*/ 179470 w 630922"/>
                <a:gd name="connsiteY4" fmla="*/ 148559 h 273020"/>
                <a:gd name="connsiteX5" fmla="*/ 222249 w 630922"/>
                <a:gd name="connsiteY5" fmla="*/ 202033 h 273020"/>
                <a:gd name="connsiteX6" fmla="*/ 254333 w 630922"/>
                <a:gd name="connsiteY6" fmla="*/ 9528 h 273020"/>
                <a:gd name="connsiteX7" fmla="*/ 259681 w 630922"/>
                <a:gd name="connsiteY7" fmla="*/ 228770 h 273020"/>
                <a:gd name="connsiteX8" fmla="*/ 286418 w 630922"/>
                <a:gd name="connsiteY8" fmla="*/ 95085 h 273020"/>
                <a:gd name="connsiteX9" fmla="*/ 297112 w 630922"/>
                <a:gd name="connsiteY9" fmla="*/ 202033 h 273020"/>
                <a:gd name="connsiteX10" fmla="*/ 318502 w 630922"/>
                <a:gd name="connsiteY10" fmla="*/ 137864 h 273020"/>
                <a:gd name="connsiteX11" fmla="*/ 350586 w 630922"/>
                <a:gd name="connsiteY11" fmla="*/ 148559 h 273020"/>
                <a:gd name="connsiteX12" fmla="*/ 361281 w 630922"/>
                <a:gd name="connsiteY12" fmla="*/ 89738 h 273020"/>
                <a:gd name="connsiteX13" fmla="*/ 377323 w 630922"/>
                <a:gd name="connsiteY13" fmla="*/ 191338 h 273020"/>
                <a:gd name="connsiteX14" fmla="*/ 398712 w 630922"/>
                <a:gd name="connsiteY14" fmla="*/ 148559 h 273020"/>
                <a:gd name="connsiteX15" fmla="*/ 430797 w 630922"/>
                <a:gd name="connsiteY15" fmla="*/ 185991 h 273020"/>
                <a:gd name="connsiteX16" fmla="*/ 452186 w 630922"/>
                <a:gd name="connsiteY16" fmla="*/ 132517 h 273020"/>
                <a:gd name="connsiteX17" fmla="*/ 462881 w 630922"/>
                <a:gd name="connsiteY17" fmla="*/ 164601 h 273020"/>
                <a:gd name="connsiteX18" fmla="*/ 489618 w 630922"/>
                <a:gd name="connsiteY18" fmla="*/ 14875 h 273020"/>
                <a:gd name="connsiteX19" fmla="*/ 511007 w 630922"/>
                <a:gd name="connsiteY19" fmla="*/ 95085 h 273020"/>
                <a:gd name="connsiteX20" fmla="*/ 521702 w 630922"/>
                <a:gd name="connsiteY20" fmla="*/ 68349 h 273020"/>
                <a:gd name="connsiteX21" fmla="*/ 537744 w 630922"/>
                <a:gd name="connsiteY21" fmla="*/ 89738 h 273020"/>
                <a:gd name="connsiteX22" fmla="*/ 569828 w 630922"/>
                <a:gd name="connsiteY22" fmla="*/ 57654 h 273020"/>
                <a:gd name="connsiteX23" fmla="*/ 591218 w 630922"/>
                <a:gd name="connsiteY23" fmla="*/ 84391 h 273020"/>
                <a:gd name="connsiteX24" fmla="*/ 612607 w 630922"/>
                <a:gd name="connsiteY24" fmla="*/ 68349 h 273020"/>
                <a:gd name="connsiteX25" fmla="*/ 630922 w 630922"/>
                <a:gd name="connsiteY25" fmla="*/ 273020 h 273020"/>
                <a:gd name="connsiteX0" fmla="*/ 0 w 630922"/>
                <a:gd name="connsiteY0" fmla="*/ 263929 h 263929"/>
                <a:gd name="connsiteX1" fmla="*/ 8354 w 630922"/>
                <a:gd name="connsiteY1" fmla="*/ 57652 h 263929"/>
                <a:gd name="connsiteX2" fmla="*/ 72523 w 630922"/>
                <a:gd name="connsiteY2" fmla="*/ 9528 h 263929"/>
                <a:gd name="connsiteX3" fmla="*/ 131344 w 630922"/>
                <a:gd name="connsiteY3" fmla="*/ 212728 h 263929"/>
                <a:gd name="connsiteX4" fmla="*/ 179470 w 630922"/>
                <a:gd name="connsiteY4" fmla="*/ 148559 h 263929"/>
                <a:gd name="connsiteX5" fmla="*/ 222249 w 630922"/>
                <a:gd name="connsiteY5" fmla="*/ 202033 h 263929"/>
                <a:gd name="connsiteX6" fmla="*/ 254333 w 630922"/>
                <a:gd name="connsiteY6" fmla="*/ 9528 h 263929"/>
                <a:gd name="connsiteX7" fmla="*/ 259681 w 630922"/>
                <a:gd name="connsiteY7" fmla="*/ 228770 h 263929"/>
                <a:gd name="connsiteX8" fmla="*/ 286418 w 630922"/>
                <a:gd name="connsiteY8" fmla="*/ 95085 h 263929"/>
                <a:gd name="connsiteX9" fmla="*/ 297112 w 630922"/>
                <a:gd name="connsiteY9" fmla="*/ 202033 h 263929"/>
                <a:gd name="connsiteX10" fmla="*/ 318502 w 630922"/>
                <a:gd name="connsiteY10" fmla="*/ 137864 h 263929"/>
                <a:gd name="connsiteX11" fmla="*/ 350586 w 630922"/>
                <a:gd name="connsiteY11" fmla="*/ 148559 h 263929"/>
                <a:gd name="connsiteX12" fmla="*/ 361281 w 630922"/>
                <a:gd name="connsiteY12" fmla="*/ 89738 h 263929"/>
                <a:gd name="connsiteX13" fmla="*/ 377323 w 630922"/>
                <a:gd name="connsiteY13" fmla="*/ 191338 h 263929"/>
                <a:gd name="connsiteX14" fmla="*/ 398712 w 630922"/>
                <a:gd name="connsiteY14" fmla="*/ 148559 h 263929"/>
                <a:gd name="connsiteX15" fmla="*/ 430797 w 630922"/>
                <a:gd name="connsiteY15" fmla="*/ 185991 h 263929"/>
                <a:gd name="connsiteX16" fmla="*/ 452186 w 630922"/>
                <a:gd name="connsiteY16" fmla="*/ 132517 h 263929"/>
                <a:gd name="connsiteX17" fmla="*/ 462881 w 630922"/>
                <a:gd name="connsiteY17" fmla="*/ 164601 h 263929"/>
                <a:gd name="connsiteX18" fmla="*/ 489618 w 630922"/>
                <a:gd name="connsiteY18" fmla="*/ 14875 h 263929"/>
                <a:gd name="connsiteX19" fmla="*/ 511007 w 630922"/>
                <a:gd name="connsiteY19" fmla="*/ 95085 h 263929"/>
                <a:gd name="connsiteX20" fmla="*/ 521702 w 630922"/>
                <a:gd name="connsiteY20" fmla="*/ 68349 h 263929"/>
                <a:gd name="connsiteX21" fmla="*/ 537744 w 630922"/>
                <a:gd name="connsiteY21" fmla="*/ 89738 h 263929"/>
                <a:gd name="connsiteX22" fmla="*/ 569828 w 630922"/>
                <a:gd name="connsiteY22" fmla="*/ 57654 h 263929"/>
                <a:gd name="connsiteX23" fmla="*/ 591218 w 630922"/>
                <a:gd name="connsiteY23" fmla="*/ 84391 h 263929"/>
                <a:gd name="connsiteX24" fmla="*/ 612607 w 630922"/>
                <a:gd name="connsiteY24" fmla="*/ 68349 h 263929"/>
                <a:gd name="connsiteX25" fmla="*/ 630922 w 630922"/>
                <a:gd name="connsiteY25" fmla="*/ 250160 h 263929"/>
                <a:gd name="connsiteX0" fmla="*/ 0 w 623302"/>
                <a:gd name="connsiteY0" fmla="*/ 263929 h 269210"/>
                <a:gd name="connsiteX1" fmla="*/ 8354 w 623302"/>
                <a:gd name="connsiteY1" fmla="*/ 57652 h 269210"/>
                <a:gd name="connsiteX2" fmla="*/ 72523 w 623302"/>
                <a:gd name="connsiteY2" fmla="*/ 9528 h 269210"/>
                <a:gd name="connsiteX3" fmla="*/ 131344 w 623302"/>
                <a:gd name="connsiteY3" fmla="*/ 212728 h 269210"/>
                <a:gd name="connsiteX4" fmla="*/ 179470 w 623302"/>
                <a:gd name="connsiteY4" fmla="*/ 148559 h 269210"/>
                <a:gd name="connsiteX5" fmla="*/ 222249 w 623302"/>
                <a:gd name="connsiteY5" fmla="*/ 202033 h 269210"/>
                <a:gd name="connsiteX6" fmla="*/ 254333 w 623302"/>
                <a:gd name="connsiteY6" fmla="*/ 9528 h 269210"/>
                <a:gd name="connsiteX7" fmla="*/ 259681 w 623302"/>
                <a:gd name="connsiteY7" fmla="*/ 228770 h 269210"/>
                <a:gd name="connsiteX8" fmla="*/ 286418 w 623302"/>
                <a:gd name="connsiteY8" fmla="*/ 95085 h 269210"/>
                <a:gd name="connsiteX9" fmla="*/ 297112 w 623302"/>
                <a:gd name="connsiteY9" fmla="*/ 202033 h 269210"/>
                <a:gd name="connsiteX10" fmla="*/ 318502 w 623302"/>
                <a:gd name="connsiteY10" fmla="*/ 137864 h 269210"/>
                <a:gd name="connsiteX11" fmla="*/ 350586 w 623302"/>
                <a:gd name="connsiteY11" fmla="*/ 148559 h 269210"/>
                <a:gd name="connsiteX12" fmla="*/ 361281 w 623302"/>
                <a:gd name="connsiteY12" fmla="*/ 89738 h 269210"/>
                <a:gd name="connsiteX13" fmla="*/ 377323 w 623302"/>
                <a:gd name="connsiteY13" fmla="*/ 191338 h 269210"/>
                <a:gd name="connsiteX14" fmla="*/ 398712 w 623302"/>
                <a:gd name="connsiteY14" fmla="*/ 148559 h 269210"/>
                <a:gd name="connsiteX15" fmla="*/ 430797 w 623302"/>
                <a:gd name="connsiteY15" fmla="*/ 185991 h 269210"/>
                <a:gd name="connsiteX16" fmla="*/ 452186 w 623302"/>
                <a:gd name="connsiteY16" fmla="*/ 132517 h 269210"/>
                <a:gd name="connsiteX17" fmla="*/ 462881 w 623302"/>
                <a:gd name="connsiteY17" fmla="*/ 164601 h 269210"/>
                <a:gd name="connsiteX18" fmla="*/ 489618 w 623302"/>
                <a:gd name="connsiteY18" fmla="*/ 14875 h 269210"/>
                <a:gd name="connsiteX19" fmla="*/ 511007 w 623302"/>
                <a:gd name="connsiteY19" fmla="*/ 95085 h 269210"/>
                <a:gd name="connsiteX20" fmla="*/ 521702 w 623302"/>
                <a:gd name="connsiteY20" fmla="*/ 68349 h 269210"/>
                <a:gd name="connsiteX21" fmla="*/ 537744 w 623302"/>
                <a:gd name="connsiteY21" fmla="*/ 89738 h 269210"/>
                <a:gd name="connsiteX22" fmla="*/ 569828 w 623302"/>
                <a:gd name="connsiteY22" fmla="*/ 57654 h 269210"/>
                <a:gd name="connsiteX23" fmla="*/ 591218 w 623302"/>
                <a:gd name="connsiteY23" fmla="*/ 84391 h 269210"/>
                <a:gd name="connsiteX24" fmla="*/ 612607 w 623302"/>
                <a:gd name="connsiteY24" fmla="*/ 68349 h 269210"/>
                <a:gd name="connsiteX25" fmla="*/ 623302 w 623302"/>
                <a:gd name="connsiteY25" fmla="*/ 269210 h 269210"/>
                <a:gd name="connsiteX0" fmla="*/ 0 w 639970"/>
                <a:gd name="connsiteY0" fmla="*/ 263929 h 266829"/>
                <a:gd name="connsiteX1" fmla="*/ 8354 w 639970"/>
                <a:gd name="connsiteY1" fmla="*/ 57652 h 266829"/>
                <a:gd name="connsiteX2" fmla="*/ 72523 w 639970"/>
                <a:gd name="connsiteY2" fmla="*/ 9528 h 266829"/>
                <a:gd name="connsiteX3" fmla="*/ 131344 w 639970"/>
                <a:gd name="connsiteY3" fmla="*/ 212728 h 266829"/>
                <a:gd name="connsiteX4" fmla="*/ 179470 w 639970"/>
                <a:gd name="connsiteY4" fmla="*/ 148559 h 266829"/>
                <a:gd name="connsiteX5" fmla="*/ 222249 w 639970"/>
                <a:gd name="connsiteY5" fmla="*/ 202033 h 266829"/>
                <a:gd name="connsiteX6" fmla="*/ 254333 w 639970"/>
                <a:gd name="connsiteY6" fmla="*/ 9528 h 266829"/>
                <a:gd name="connsiteX7" fmla="*/ 259681 w 639970"/>
                <a:gd name="connsiteY7" fmla="*/ 228770 h 266829"/>
                <a:gd name="connsiteX8" fmla="*/ 286418 w 639970"/>
                <a:gd name="connsiteY8" fmla="*/ 95085 h 266829"/>
                <a:gd name="connsiteX9" fmla="*/ 297112 w 639970"/>
                <a:gd name="connsiteY9" fmla="*/ 202033 h 266829"/>
                <a:gd name="connsiteX10" fmla="*/ 318502 w 639970"/>
                <a:gd name="connsiteY10" fmla="*/ 137864 h 266829"/>
                <a:gd name="connsiteX11" fmla="*/ 350586 w 639970"/>
                <a:gd name="connsiteY11" fmla="*/ 148559 h 266829"/>
                <a:gd name="connsiteX12" fmla="*/ 361281 w 639970"/>
                <a:gd name="connsiteY12" fmla="*/ 89738 h 266829"/>
                <a:gd name="connsiteX13" fmla="*/ 377323 w 639970"/>
                <a:gd name="connsiteY13" fmla="*/ 191338 h 266829"/>
                <a:gd name="connsiteX14" fmla="*/ 398712 w 639970"/>
                <a:gd name="connsiteY14" fmla="*/ 148559 h 266829"/>
                <a:gd name="connsiteX15" fmla="*/ 430797 w 639970"/>
                <a:gd name="connsiteY15" fmla="*/ 185991 h 266829"/>
                <a:gd name="connsiteX16" fmla="*/ 452186 w 639970"/>
                <a:gd name="connsiteY16" fmla="*/ 132517 h 266829"/>
                <a:gd name="connsiteX17" fmla="*/ 462881 w 639970"/>
                <a:gd name="connsiteY17" fmla="*/ 164601 h 266829"/>
                <a:gd name="connsiteX18" fmla="*/ 489618 w 639970"/>
                <a:gd name="connsiteY18" fmla="*/ 14875 h 266829"/>
                <a:gd name="connsiteX19" fmla="*/ 511007 w 639970"/>
                <a:gd name="connsiteY19" fmla="*/ 95085 h 266829"/>
                <a:gd name="connsiteX20" fmla="*/ 521702 w 639970"/>
                <a:gd name="connsiteY20" fmla="*/ 68349 h 266829"/>
                <a:gd name="connsiteX21" fmla="*/ 537744 w 639970"/>
                <a:gd name="connsiteY21" fmla="*/ 89738 h 266829"/>
                <a:gd name="connsiteX22" fmla="*/ 569828 w 639970"/>
                <a:gd name="connsiteY22" fmla="*/ 57654 h 266829"/>
                <a:gd name="connsiteX23" fmla="*/ 591218 w 639970"/>
                <a:gd name="connsiteY23" fmla="*/ 84391 h 266829"/>
                <a:gd name="connsiteX24" fmla="*/ 612607 w 639970"/>
                <a:gd name="connsiteY24" fmla="*/ 68349 h 266829"/>
                <a:gd name="connsiteX25" fmla="*/ 639970 w 639970"/>
                <a:gd name="connsiteY25" fmla="*/ 266829 h 266829"/>
                <a:gd name="connsiteX0" fmla="*/ 0 w 639970"/>
                <a:gd name="connsiteY0" fmla="*/ 263929 h 264448"/>
                <a:gd name="connsiteX1" fmla="*/ 8354 w 639970"/>
                <a:gd name="connsiteY1" fmla="*/ 57652 h 264448"/>
                <a:gd name="connsiteX2" fmla="*/ 72523 w 639970"/>
                <a:gd name="connsiteY2" fmla="*/ 9528 h 264448"/>
                <a:gd name="connsiteX3" fmla="*/ 131344 w 639970"/>
                <a:gd name="connsiteY3" fmla="*/ 212728 h 264448"/>
                <a:gd name="connsiteX4" fmla="*/ 179470 w 639970"/>
                <a:gd name="connsiteY4" fmla="*/ 148559 h 264448"/>
                <a:gd name="connsiteX5" fmla="*/ 222249 w 639970"/>
                <a:gd name="connsiteY5" fmla="*/ 202033 h 264448"/>
                <a:gd name="connsiteX6" fmla="*/ 254333 w 639970"/>
                <a:gd name="connsiteY6" fmla="*/ 9528 h 264448"/>
                <a:gd name="connsiteX7" fmla="*/ 259681 w 639970"/>
                <a:gd name="connsiteY7" fmla="*/ 228770 h 264448"/>
                <a:gd name="connsiteX8" fmla="*/ 286418 w 639970"/>
                <a:gd name="connsiteY8" fmla="*/ 95085 h 264448"/>
                <a:gd name="connsiteX9" fmla="*/ 297112 w 639970"/>
                <a:gd name="connsiteY9" fmla="*/ 202033 h 264448"/>
                <a:gd name="connsiteX10" fmla="*/ 318502 w 639970"/>
                <a:gd name="connsiteY10" fmla="*/ 137864 h 264448"/>
                <a:gd name="connsiteX11" fmla="*/ 350586 w 639970"/>
                <a:gd name="connsiteY11" fmla="*/ 148559 h 264448"/>
                <a:gd name="connsiteX12" fmla="*/ 361281 w 639970"/>
                <a:gd name="connsiteY12" fmla="*/ 89738 h 264448"/>
                <a:gd name="connsiteX13" fmla="*/ 377323 w 639970"/>
                <a:gd name="connsiteY13" fmla="*/ 191338 h 264448"/>
                <a:gd name="connsiteX14" fmla="*/ 398712 w 639970"/>
                <a:gd name="connsiteY14" fmla="*/ 148559 h 264448"/>
                <a:gd name="connsiteX15" fmla="*/ 430797 w 639970"/>
                <a:gd name="connsiteY15" fmla="*/ 185991 h 264448"/>
                <a:gd name="connsiteX16" fmla="*/ 452186 w 639970"/>
                <a:gd name="connsiteY16" fmla="*/ 132517 h 264448"/>
                <a:gd name="connsiteX17" fmla="*/ 462881 w 639970"/>
                <a:gd name="connsiteY17" fmla="*/ 164601 h 264448"/>
                <a:gd name="connsiteX18" fmla="*/ 489618 w 639970"/>
                <a:gd name="connsiteY18" fmla="*/ 14875 h 264448"/>
                <a:gd name="connsiteX19" fmla="*/ 511007 w 639970"/>
                <a:gd name="connsiteY19" fmla="*/ 95085 h 264448"/>
                <a:gd name="connsiteX20" fmla="*/ 521702 w 639970"/>
                <a:gd name="connsiteY20" fmla="*/ 68349 h 264448"/>
                <a:gd name="connsiteX21" fmla="*/ 537744 w 639970"/>
                <a:gd name="connsiteY21" fmla="*/ 89738 h 264448"/>
                <a:gd name="connsiteX22" fmla="*/ 569828 w 639970"/>
                <a:gd name="connsiteY22" fmla="*/ 57654 h 264448"/>
                <a:gd name="connsiteX23" fmla="*/ 591218 w 639970"/>
                <a:gd name="connsiteY23" fmla="*/ 84391 h 264448"/>
                <a:gd name="connsiteX24" fmla="*/ 612607 w 639970"/>
                <a:gd name="connsiteY24" fmla="*/ 68349 h 264448"/>
                <a:gd name="connsiteX25" fmla="*/ 639970 w 639970"/>
                <a:gd name="connsiteY25" fmla="*/ 264448 h 264448"/>
                <a:gd name="connsiteX0" fmla="*/ 0 w 640337"/>
                <a:gd name="connsiteY0" fmla="*/ 263929 h 264448"/>
                <a:gd name="connsiteX1" fmla="*/ 8354 w 640337"/>
                <a:gd name="connsiteY1" fmla="*/ 57652 h 264448"/>
                <a:gd name="connsiteX2" fmla="*/ 72523 w 640337"/>
                <a:gd name="connsiteY2" fmla="*/ 9528 h 264448"/>
                <a:gd name="connsiteX3" fmla="*/ 131344 w 640337"/>
                <a:gd name="connsiteY3" fmla="*/ 212728 h 264448"/>
                <a:gd name="connsiteX4" fmla="*/ 179470 w 640337"/>
                <a:gd name="connsiteY4" fmla="*/ 148559 h 264448"/>
                <a:gd name="connsiteX5" fmla="*/ 222249 w 640337"/>
                <a:gd name="connsiteY5" fmla="*/ 202033 h 264448"/>
                <a:gd name="connsiteX6" fmla="*/ 254333 w 640337"/>
                <a:gd name="connsiteY6" fmla="*/ 9528 h 264448"/>
                <a:gd name="connsiteX7" fmla="*/ 259681 w 640337"/>
                <a:gd name="connsiteY7" fmla="*/ 228770 h 264448"/>
                <a:gd name="connsiteX8" fmla="*/ 286418 w 640337"/>
                <a:gd name="connsiteY8" fmla="*/ 95085 h 264448"/>
                <a:gd name="connsiteX9" fmla="*/ 297112 w 640337"/>
                <a:gd name="connsiteY9" fmla="*/ 202033 h 264448"/>
                <a:gd name="connsiteX10" fmla="*/ 318502 w 640337"/>
                <a:gd name="connsiteY10" fmla="*/ 137864 h 264448"/>
                <a:gd name="connsiteX11" fmla="*/ 350586 w 640337"/>
                <a:gd name="connsiteY11" fmla="*/ 148559 h 264448"/>
                <a:gd name="connsiteX12" fmla="*/ 361281 w 640337"/>
                <a:gd name="connsiteY12" fmla="*/ 89738 h 264448"/>
                <a:gd name="connsiteX13" fmla="*/ 377323 w 640337"/>
                <a:gd name="connsiteY13" fmla="*/ 191338 h 264448"/>
                <a:gd name="connsiteX14" fmla="*/ 398712 w 640337"/>
                <a:gd name="connsiteY14" fmla="*/ 148559 h 264448"/>
                <a:gd name="connsiteX15" fmla="*/ 430797 w 640337"/>
                <a:gd name="connsiteY15" fmla="*/ 185991 h 264448"/>
                <a:gd name="connsiteX16" fmla="*/ 452186 w 640337"/>
                <a:gd name="connsiteY16" fmla="*/ 132517 h 264448"/>
                <a:gd name="connsiteX17" fmla="*/ 462881 w 640337"/>
                <a:gd name="connsiteY17" fmla="*/ 164601 h 264448"/>
                <a:gd name="connsiteX18" fmla="*/ 489618 w 640337"/>
                <a:gd name="connsiteY18" fmla="*/ 14875 h 264448"/>
                <a:gd name="connsiteX19" fmla="*/ 511007 w 640337"/>
                <a:gd name="connsiteY19" fmla="*/ 95085 h 264448"/>
                <a:gd name="connsiteX20" fmla="*/ 521702 w 640337"/>
                <a:gd name="connsiteY20" fmla="*/ 68349 h 264448"/>
                <a:gd name="connsiteX21" fmla="*/ 537744 w 640337"/>
                <a:gd name="connsiteY21" fmla="*/ 89738 h 264448"/>
                <a:gd name="connsiteX22" fmla="*/ 569828 w 640337"/>
                <a:gd name="connsiteY22" fmla="*/ 57654 h 264448"/>
                <a:gd name="connsiteX23" fmla="*/ 591218 w 640337"/>
                <a:gd name="connsiteY23" fmla="*/ 84391 h 264448"/>
                <a:gd name="connsiteX24" fmla="*/ 612607 w 640337"/>
                <a:gd name="connsiteY24" fmla="*/ 68349 h 264448"/>
                <a:gd name="connsiteX25" fmla="*/ 638597 w 640337"/>
                <a:gd name="connsiteY25" fmla="*/ 64254 h 264448"/>
                <a:gd name="connsiteX26" fmla="*/ 639970 w 640337"/>
                <a:gd name="connsiteY26" fmla="*/ 264448 h 264448"/>
                <a:gd name="connsiteX0" fmla="*/ 0 w 644485"/>
                <a:gd name="connsiteY0" fmla="*/ 263929 h 264448"/>
                <a:gd name="connsiteX1" fmla="*/ 8354 w 644485"/>
                <a:gd name="connsiteY1" fmla="*/ 57652 h 264448"/>
                <a:gd name="connsiteX2" fmla="*/ 72523 w 644485"/>
                <a:gd name="connsiteY2" fmla="*/ 9528 h 264448"/>
                <a:gd name="connsiteX3" fmla="*/ 131344 w 644485"/>
                <a:gd name="connsiteY3" fmla="*/ 212728 h 264448"/>
                <a:gd name="connsiteX4" fmla="*/ 179470 w 644485"/>
                <a:gd name="connsiteY4" fmla="*/ 148559 h 264448"/>
                <a:gd name="connsiteX5" fmla="*/ 222249 w 644485"/>
                <a:gd name="connsiteY5" fmla="*/ 202033 h 264448"/>
                <a:gd name="connsiteX6" fmla="*/ 254333 w 644485"/>
                <a:gd name="connsiteY6" fmla="*/ 9528 h 264448"/>
                <a:gd name="connsiteX7" fmla="*/ 259681 w 644485"/>
                <a:gd name="connsiteY7" fmla="*/ 228770 h 264448"/>
                <a:gd name="connsiteX8" fmla="*/ 286418 w 644485"/>
                <a:gd name="connsiteY8" fmla="*/ 95085 h 264448"/>
                <a:gd name="connsiteX9" fmla="*/ 297112 w 644485"/>
                <a:gd name="connsiteY9" fmla="*/ 202033 h 264448"/>
                <a:gd name="connsiteX10" fmla="*/ 318502 w 644485"/>
                <a:gd name="connsiteY10" fmla="*/ 137864 h 264448"/>
                <a:gd name="connsiteX11" fmla="*/ 350586 w 644485"/>
                <a:gd name="connsiteY11" fmla="*/ 148559 h 264448"/>
                <a:gd name="connsiteX12" fmla="*/ 361281 w 644485"/>
                <a:gd name="connsiteY12" fmla="*/ 89738 h 264448"/>
                <a:gd name="connsiteX13" fmla="*/ 377323 w 644485"/>
                <a:gd name="connsiteY13" fmla="*/ 191338 h 264448"/>
                <a:gd name="connsiteX14" fmla="*/ 398712 w 644485"/>
                <a:gd name="connsiteY14" fmla="*/ 148559 h 264448"/>
                <a:gd name="connsiteX15" fmla="*/ 430797 w 644485"/>
                <a:gd name="connsiteY15" fmla="*/ 185991 h 264448"/>
                <a:gd name="connsiteX16" fmla="*/ 452186 w 644485"/>
                <a:gd name="connsiteY16" fmla="*/ 132517 h 264448"/>
                <a:gd name="connsiteX17" fmla="*/ 462881 w 644485"/>
                <a:gd name="connsiteY17" fmla="*/ 164601 h 264448"/>
                <a:gd name="connsiteX18" fmla="*/ 489618 w 644485"/>
                <a:gd name="connsiteY18" fmla="*/ 14875 h 264448"/>
                <a:gd name="connsiteX19" fmla="*/ 511007 w 644485"/>
                <a:gd name="connsiteY19" fmla="*/ 95085 h 264448"/>
                <a:gd name="connsiteX20" fmla="*/ 521702 w 644485"/>
                <a:gd name="connsiteY20" fmla="*/ 68349 h 264448"/>
                <a:gd name="connsiteX21" fmla="*/ 537744 w 644485"/>
                <a:gd name="connsiteY21" fmla="*/ 89738 h 264448"/>
                <a:gd name="connsiteX22" fmla="*/ 569828 w 644485"/>
                <a:gd name="connsiteY22" fmla="*/ 57654 h 264448"/>
                <a:gd name="connsiteX23" fmla="*/ 591218 w 644485"/>
                <a:gd name="connsiteY23" fmla="*/ 84391 h 264448"/>
                <a:gd name="connsiteX24" fmla="*/ 612607 w 644485"/>
                <a:gd name="connsiteY24" fmla="*/ 68349 h 264448"/>
                <a:gd name="connsiteX25" fmla="*/ 643359 w 644485"/>
                <a:gd name="connsiteY25" fmla="*/ 71398 h 264448"/>
                <a:gd name="connsiteX26" fmla="*/ 639970 w 644485"/>
                <a:gd name="connsiteY26" fmla="*/ 264448 h 264448"/>
                <a:gd name="connsiteX0" fmla="*/ 0 w 643359"/>
                <a:gd name="connsiteY0" fmla="*/ 263929 h 264448"/>
                <a:gd name="connsiteX1" fmla="*/ 8354 w 643359"/>
                <a:gd name="connsiteY1" fmla="*/ 57652 h 264448"/>
                <a:gd name="connsiteX2" fmla="*/ 72523 w 643359"/>
                <a:gd name="connsiteY2" fmla="*/ 9528 h 264448"/>
                <a:gd name="connsiteX3" fmla="*/ 131344 w 643359"/>
                <a:gd name="connsiteY3" fmla="*/ 212728 h 264448"/>
                <a:gd name="connsiteX4" fmla="*/ 179470 w 643359"/>
                <a:gd name="connsiteY4" fmla="*/ 148559 h 264448"/>
                <a:gd name="connsiteX5" fmla="*/ 222249 w 643359"/>
                <a:gd name="connsiteY5" fmla="*/ 202033 h 264448"/>
                <a:gd name="connsiteX6" fmla="*/ 254333 w 643359"/>
                <a:gd name="connsiteY6" fmla="*/ 9528 h 264448"/>
                <a:gd name="connsiteX7" fmla="*/ 259681 w 643359"/>
                <a:gd name="connsiteY7" fmla="*/ 228770 h 264448"/>
                <a:gd name="connsiteX8" fmla="*/ 286418 w 643359"/>
                <a:gd name="connsiteY8" fmla="*/ 95085 h 264448"/>
                <a:gd name="connsiteX9" fmla="*/ 297112 w 643359"/>
                <a:gd name="connsiteY9" fmla="*/ 202033 h 264448"/>
                <a:gd name="connsiteX10" fmla="*/ 318502 w 643359"/>
                <a:gd name="connsiteY10" fmla="*/ 137864 h 264448"/>
                <a:gd name="connsiteX11" fmla="*/ 350586 w 643359"/>
                <a:gd name="connsiteY11" fmla="*/ 148559 h 264448"/>
                <a:gd name="connsiteX12" fmla="*/ 361281 w 643359"/>
                <a:gd name="connsiteY12" fmla="*/ 89738 h 264448"/>
                <a:gd name="connsiteX13" fmla="*/ 377323 w 643359"/>
                <a:gd name="connsiteY13" fmla="*/ 191338 h 264448"/>
                <a:gd name="connsiteX14" fmla="*/ 398712 w 643359"/>
                <a:gd name="connsiteY14" fmla="*/ 148559 h 264448"/>
                <a:gd name="connsiteX15" fmla="*/ 430797 w 643359"/>
                <a:gd name="connsiteY15" fmla="*/ 185991 h 264448"/>
                <a:gd name="connsiteX16" fmla="*/ 452186 w 643359"/>
                <a:gd name="connsiteY16" fmla="*/ 132517 h 264448"/>
                <a:gd name="connsiteX17" fmla="*/ 462881 w 643359"/>
                <a:gd name="connsiteY17" fmla="*/ 164601 h 264448"/>
                <a:gd name="connsiteX18" fmla="*/ 489618 w 643359"/>
                <a:gd name="connsiteY18" fmla="*/ 14875 h 264448"/>
                <a:gd name="connsiteX19" fmla="*/ 511007 w 643359"/>
                <a:gd name="connsiteY19" fmla="*/ 95085 h 264448"/>
                <a:gd name="connsiteX20" fmla="*/ 521702 w 643359"/>
                <a:gd name="connsiteY20" fmla="*/ 68349 h 264448"/>
                <a:gd name="connsiteX21" fmla="*/ 537744 w 643359"/>
                <a:gd name="connsiteY21" fmla="*/ 89738 h 264448"/>
                <a:gd name="connsiteX22" fmla="*/ 569828 w 643359"/>
                <a:gd name="connsiteY22" fmla="*/ 57654 h 264448"/>
                <a:gd name="connsiteX23" fmla="*/ 591218 w 643359"/>
                <a:gd name="connsiteY23" fmla="*/ 84391 h 264448"/>
                <a:gd name="connsiteX24" fmla="*/ 612607 w 643359"/>
                <a:gd name="connsiteY24" fmla="*/ 68349 h 264448"/>
                <a:gd name="connsiteX25" fmla="*/ 643359 w 643359"/>
                <a:gd name="connsiteY25" fmla="*/ 71398 h 264448"/>
                <a:gd name="connsiteX26" fmla="*/ 639970 w 643359"/>
                <a:gd name="connsiteY26" fmla="*/ 264448 h 264448"/>
                <a:gd name="connsiteX0" fmla="*/ 0 w 643359"/>
                <a:gd name="connsiteY0" fmla="*/ 263929 h 264448"/>
                <a:gd name="connsiteX1" fmla="*/ 8354 w 643359"/>
                <a:gd name="connsiteY1" fmla="*/ 57652 h 264448"/>
                <a:gd name="connsiteX2" fmla="*/ 72523 w 643359"/>
                <a:gd name="connsiteY2" fmla="*/ 9528 h 264448"/>
                <a:gd name="connsiteX3" fmla="*/ 131344 w 643359"/>
                <a:gd name="connsiteY3" fmla="*/ 212728 h 264448"/>
                <a:gd name="connsiteX4" fmla="*/ 179470 w 643359"/>
                <a:gd name="connsiteY4" fmla="*/ 148559 h 264448"/>
                <a:gd name="connsiteX5" fmla="*/ 222249 w 643359"/>
                <a:gd name="connsiteY5" fmla="*/ 202033 h 264448"/>
                <a:gd name="connsiteX6" fmla="*/ 254333 w 643359"/>
                <a:gd name="connsiteY6" fmla="*/ 9528 h 264448"/>
                <a:gd name="connsiteX7" fmla="*/ 259681 w 643359"/>
                <a:gd name="connsiteY7" fmla="*/ 228770 h 264448"/>
                <a:gd name="connsiteX8" fmla="*/ 286418 w 643359"/>
                <a:gd name="connsiteY8" fmla="*/ 95085 h 264448"/>
                <a:gd name="connsiteX9" fmla="*/ 297112 w 643359"/>
                <a:gd name="connsiteY9" fmla="*/ 202033 h 264448"/>
                <a:gd name="connsiteX10" fmla="*/ 318502 w 643359"/>
                <a:gd name="connsiteY10" fmla="*/ 137864 h 264448"/>
                <a:gd name="connsiteX11" fmla="*/ 350586 w 643359"/>
                <a:gd name="connsiteY11" fmla="*/ 148559 h 264448"/>
                <a:gd name="connsiteX12" fmla="*/ 361281 w 643359"/>
                <a:gd name="connsiteY12" fmla="*/ 89738 h 264448"/>
                <a:gd name="connsiteX13" fmla="*/ 377323 w 643359"/>
                <a:gd name="connsiteY13" fmla="*/ 191338 h 264448"/>
                <a:gd name="connsiteX14" fmla="*/ 398712 w 643359"/>
                <a:gd name="connsiteY14" fmla="*/ 148559 h 264448"/>
                <a:gd name="connsiteX15" fmla="*/ 430797 w 643359"/>
                <a:gd name="connsiteY15" fmla="*/ 185991 h 264448"/>
                <a:gd name="connsiteX16" fmla="*/ 452186 w 643359"/>
                <a:gd name="connsiteY16" fmla="*/ 132517 h 264448"/>
                <a:gd name="connsiteX17" fmla="*/ 462881 w 643359"/>
                <a:gd name="connsiteY17" fmla="*/ 164601 h 264448"/>
                <a:gd name="connsiteX18" fmla="*/ 489618 w 643359"/>
                <a:gd name="connsiteY18" fmla="*/ 14875 h 264448"/>
                <a:gd name="connsiteX19" fmla="*/ 511007 w 643359"/>
                <a:gd name="connsiteY19" fmla="*/ 95085 h 264448"/>
                <a:gd name="connsiteX20" fmla="*/ 521702 w 643359"/>
                <a:gd name="connsiteY20" fmla="*/ 68349 h 264448"/>
                <a:gd name="connsiteX21" fmla="*/ 537744 w 643359"/>
                <a:gd name="connsiteY21" fmla="*/ 89738 h 264448"/>
                <a:gd name="connsiteX22" fmla="*/ 569828 w 643359"/>
                <a:gd name="connsiteY22" fmla="*/ 57654 h 264448"/>
                <a:gd name="connsiteX23" fmla="*/ 591218 w 643359"/>
                <a:gd name="connsiteY23" fmla="*/ 84391 h 264448"/>
                <a:gd name="connsiteX24" fmla="*/ 612607 w 643359"/>
                <a:gd name="connsiteY24" fmla="*/ 68349 h 264448"/>
                <a:gd name="connsiteX25" fmla="*/ 643359 w 643359"/>
                <a:gd name="connsiteY25" fmla="*/ 71398 h 264448"/>
                <a:gd name="connsiteX26" fmla="*/ 639970 w 643359"/>
                <a:gd name="connsiteY26" fmla="*/ 264448 h 264448"/>
                <a:gd name="connsiteX0" fmla="*/ 0 w 643359"/>
                <a:gd name="connsiteY0" fmla="*/ 263929 h 264448"/>
                <a:gd name="connsiteX1" fmla="*/ 8354 w 643359"/>
                <a:gd name="connsiteY1" fmla="*/ 57652 h 264448"/>
                <a:gd name="connsiteX2" fmla="*/ 72523 w 643359"/>
                <a:gd name="connsiteY2" fmla="*/ 9528 h 264448"/>
                <a:gd name="connsiteX3" fmla="*/ 131344 w 643359"/>
                <a:gd name="connsiteY3" fmla="*/ 212728 h 264448"/>
                <a:gd name="connsiteX4" fmla="*/ 179470 w 643359"/>
                <a:gd name="connsiteY4" fmla="*/ 148559 h 264448"/>
                <a:gd name="connsiteX5" fmla="*/ 222249 w 643359"/>
                <a:gd name="connsiteY5" fmla="*/ 202033 h 264448"/>
                <a:gd name="connsiteX6" fmla="*/ 254333 w 643359"/>
                <a:gd name="connsiteY6" fmla="*/ 9528 h 264448"/>
                <a:gd name="connsiteX7" fmla="*/ 259681 w 643359"/>
                <a:gd name="connsiteY7" fmla="*/ 228770 h 264448"/>
                <a:gd name="connsiteX8" fmla="*/ 286418 w 643359"/>
                <a:gd name="connsiteY8" fmla="*/ 95085 h 264448"/>
                <a:gd name="connsiteX9" fmla="*/ 297112 w 643359"/>
                <a:gd name="connsiteY9" fmla="*/ 202033 h 264448"/>
                <a:gd name="connsiteX10" fmla="*/ 318502 w 643359"/>
                <a:gd name="connsiteY10" fmla="*/ 137864 h 264448"/>
                <a:gd name="connsiteX11" fmla="*/ 350586 w 643359"/>
                <a:gd name="connsiteY11" fmla="*/ 148559 h 264448"/>
                <a:gd name="connsiteX12" fmla="*/ 361281 w 643359"/>
                <a:gd name="connsiteY12" fmla="*/ 89738 h 264448"/>
                <a:gd name="connsiteX13" fmla="*/ 377323 w 643359"/>
                <a:gd name="connsiteY13" fmla="*/ 191338 h 264448"/>
                <a:gd name="connsiteX14" fmla="*/ 398712 w 643359"/>
                <a:gd name="connsiteY14" fmla="*/ 148559 h 264448"/>
                <a:gd name="connsiteX15" fmla="*/ 430797 w 643359"/>
                <a:gd name="connsiteY15" fmla="*/ 185991 h 264448"/>
                <a:gd name="connsiteX16" fmla="*/ 452186 w 643359"/>
                <a:gd name="connsiteY16" fmla="*/ 132517 h 264448"/>
                <a:gd name="connsiteX17" fmla="*/ 462881 w 643359"/>
                <a:gd name="connsiteY17" fmla="*/ 164601 h 264448"/>
                <a:gd name="connsiteX18" fmla="*/ 489618 w 643359"/>
                <a:gd name="connsiteY18" fmla="*/ 14875 h 264448"/>
                <a:gd name="connsiteX19" fmla="*/ 511007 w 643359"/>
                <a:gd name="connsiteY19" fmla="*/ 95085 h 264448"/>
                <a:gd name="connsiteX20" fmla="*/ 521702 w 643359"/>
                <a:gd name="connsiteY20" fmla="*/ 68349 h 264448"/>
                <a:gd name="connsiteX21" fmla="*/ 537744 w 643359"/>
                <a:gd name="connsiteY21" fmla="*/ 89738 h 264448"/>
                <a:gd name="connsiteX22" fmla="*/ 569828 w 643359"/>
                <a:gd name="connsiteY22" fmla="*/ 57654 h 264448"/>
                <a:gd name="connsiteX23" fmla="*/ 591218 w 643359"/>
                <a:gd name="connsiteY23" fmla="*/ 84391 h 264448"/>
                <a:gd name="connsiteX24" fmla="*/ 612607 w 643359"/>
                <a:gd name="connsiteY24" fmla="*/ 68349 h 264448"/>
                <a:gd name="connsiteX25" fmla="*/ 643359 w 643359"/>
                <a:gd name="connsiteY25" fmla="*/ 71398 h 264448"/>
                <a:gd name="connsiteX26" fmla="*/ 639970 w 643359"/>
                <a:gd name="connsiteY26" fmla="*/ 264448 h 264448"/>
                <a:gd name="connsiteX0" fmla="*/ 0 w 639970"/>
                <a:gd name="connsiteY0" fmla="*/ 263929 h 264448"/>
                <a:gd name="connsiteX1" fmla="*/ 8354 w 639970"/>
                <a:gd name="connsiteY1" fmla="*/ 57652 h 264448"/>
                <a:gd name="connsiteX2" fmla="*/ 72523 w 639970"/>
                <a:gd name="connsiteY2" fmla="*/ 9528 h 264448"/>
                <a:gd name="connsiteX3" fmla="*/ 131344 w 639970"/>
                <a:gd name="connsiteY3" fmla="*/ 212728 h 264448"/>
                <a:gd name="connsiteX4" fmla="*/ 179470 w 639970"/>
                <a:gd name="connsiteY4" fmla="*/ 148559 h 264448"/>
                <a:gd name="connsiteX5" fmla="*/ 222249 w 639970"/>
                <a:gd name="connsiteY5" fmla="*/ 202033 h 264448"/>
                <a:gd name="connsiteX6" fmla="*/ 254333 w 639970"/>
                <a:gd name="connsiteY6" fmla="*/ 9528 h 264448"/>
                <a:gd name="connsiteX7" fmla="*/ 259681 w 639970"/>
                <a:gd name="connsiteY7" fmla="*/ 228770 h 264448"/>
                <a:gd name="connsiteX8" fmla="*/ 286418 w 639970"/>
                <a:gd name="connsiteY8" fmla="*/ 95085 h 264448"/>
                <a:gd name="connsiteX9" fmla="*/ 297112 w 639970"/>
                <a:gd name="connsiteY9" fmla="*/ 202033 h 264448"/>
                <a:gd name="connsiteX10" fmla="*/ 318502 w 639970"/>
                <a:gd name="connsiteY10" fmla="*/ 137864 h 264448"/>
                <a:gd name="connsiteX11" fmla="*/ 350586 w 639970"/>
                <a:gd name="connsiteY11" fmla="*/ 148559 h 264448"/>
                <a:gd name="connsiteX12" fmla="*/ 361281 w 639970"/>
                <a:gd name="connsiteY12" fmla="*/ 89738 h 264448"/>
                <a:gd name="connsiteX13" fmla="*/ 377323 w 639970"/>
                <a:gd name="connsiteY13" fmla="*/ 191338 h 264448"/>
                <a:gd name="connsiteX14" fmla="*/ 398712 w 639970"/>
                <a:gd name="connsiteY14" fmla="*/ 148559 h 264448"/>
                <a:gd name="connsiteX15" fmla="*/ 430797 w 639970"/>
                <a:gd name="connsiteY15" fmla="*/ 185991 h 264448"/>
                <a:gd name="connsiteX16" fmla="*/ 452186 w 639970"/>
                <a:gd name="connsiteY16" fmla="*/ 132517 h 264448"/>
                <a:gd name="connsiteX17" fmla="*/ 462881 w 639970"/>
                <a:gd name="connsiteY17" fmla="*/ 164601 h 264448"/>
                <a:gd name="connsiteX18" fmla="*/ 489618 w 639970"/>
                <a:gd name="connsiteY18" fmla="*/ 14875 h 264448"/>
                <a:gd name="connsiteX19" fmla="*/ 511007 w 639970"/>
                <a:gd name="connsiteY19" fmla="*/ 95085 h 264448"/>
                <a:gd name="connsiteX20" fmla="*/ 521702 w 639970"/>
                <a:gd name="connsiteY20" fmla="*/ 68349 h 264448"/>
                <a:gd name="connsiteX21" fmla="*/ 537744 w 639970"/>
                <a:gd name="connsiteY21" fmla="*/ 89738 h 264448"/>
                <a:gd name="connsiteX22" fmla="*/ 569828 w 639970"/>
                <a:gd name="connsiteY22" fmla="*/ 57654 h 264448"/>
                <a:gd name="connsiteX23" fmla="*/ 591218 w 639970"/>
                <a:gd name="connsiteY23" fmla="*/ 84391 h 264448"/>
                <a:gd name="connsiteX24" fmla="*/ 612607 w 639970"/>
                <a:gd name="connsiteY24" fmla="*/ 68349 h 264448"/>
                <a:gd name="connsiteX25" fmla="*/ 636215 w 639970"/>
                <a:gd name="connsiteY25" fmla="*/ 69016 h 264448"/>
                <a:gd name="connsiteX26" fmla="*/ 639970 w 639970"/>
                <a:gd name="connsiteY26" fmla="*/ 264448 h 26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9970" h="264448">
                  <a:moveTo>
                    <a:pt x="0" y="263929"/>
                  </a:moveTo>
                  <a:cubicBezTo>
                    <a:pt x="5347" y="237192"/>
                    <a:pt x="3252" y="135612"/>
                    <a:pt x="8354" y="57652"/>
                  </a:cubicBezTo>
                  <a:cubicBezTo>
                    <a:pt x="32506" y="13982"/>
                    <a:pt x="52025" y="-16318"/>
                    <a:pt x="72523" y="9528"/>
                  </a:cubicBezTo>
                  <a:cubicBezTo>
                    <a:pt x="93021" y="35374"/>
                    <a:pt x="113520" y="189556"/>
                    <a:pt x="131344" y="212728"/>
                  </a:cubicBezTo>
                  <a:cubicBezTo>
                    <a:pt x="149169" y="235900"/>
                    <a:pt x="164319" y="150341"/>
                    <a:pt x="179470" y="148559"/>
                  </a:cubicBezTo>
                  <a:cubicBezTo>
                    <a:pt x="194621" y="146777"/>
                    <a:pt x="209772" y="225205"/>
                    <a:pt x="222249" y="202033"/>
                  </a:cubicBezTo>
                  <a:cubicBezTo>
                    <a:pt x="234726" y="178861"/>
                    <a:pt x="248094" y="5072"/>
                    <a:pt x="254333" y="9528"/>
                  </a:cubicBezTo>
                  <a:cubicBezTo>
                    <a:pt x="260572" y="13984"/>
                    <a:pt x="254334" y="214511"/>
                    <a:pt x="259681" y="228770"/>
                  </a:cubicBezTo>
                  <a:cubicBezTo>
                    <a:pt x="265028" y="243029"/>
                    <a:pt x="280180" y="99541"/>
                    <a:pt x="286418" y="95085"/>
                  </a:cubicBezTo>
                  <a:cubicBezTo>
                    <a:pt x="292656" y="90629"/>
                    <a:pt x="291765" y="194903"/>
                    <a:pt x="297112" y="202033"/>
                  </a:cubicBezTo>
                  <a:cubicBezTo>
                    <a:pt x="302459" y="209163"/>
                    <a:pt x="309590" y="146776"/>
                    <a:pt x="318502" y="137864"/>
                  </a:cubicBezTo>
                  <a:cubicBezTo>
                    <a:pt x="327414" y="128952"/>
                    <a:pt x="343456" y="156580"/>
                    <a:pt x="350586" y="148559"/>
                  </a:cubicBezTo>
                  <a:cubicBezTo>
                    <a:pt x="357716" y="140538"/>
                    <a:pt x="356825" y="82608"/>
                    <a:pt x="361281" y="89738"/>
                  </a:cubicBezTo>
                  <a:cubicBezTo>
                    <a:pt x="365737" y="96868"/>
                    <a:pt x="371085" y="181535"/>
                    <a:pt x="377323" y="191338"/>
                  </a:cubicBezTo>
                  <a:cubicBezTo>
                    <a:pt x="383561" y="201141"/>
                    <a:pt x="389800" y="149450"/>
                    <a:pt x="398712" y="148559"/>
                  </a:cubicBezTo>
                  <a:cubicBezTo>
                    <a:pt x="407624" y="147668"/>
                    <a:pt x="421885" y="188665"/>
                    <a:pt x="430797" y="185991"/>
                  </a:cubicBezTo>
                  <a:cubicBezTo>
                    <a:pt x="439709" y="183317"/>
                    <a:pt x="446839" y="136082"/>
                    <a:pt x="452186" y="132517"/>
                  </a:cubicBezTo>
                  <a:cubicBezTo>
                    <a:pt x="457533" y="128952"/>
                    <a:pt x="456642" y="184208"/>
                    <a:pt x="462881" y="164601"/>
                  </a:cubicBezTo>
                  <a:cubicBezTo>
                    <a:pt x="469120" y="144994"/>
                    <a:pt x="481597" y="26461"/>
                    <a:pt x="489618" y="14875"/>
                  </a:cubicBezTo>
                  <a:cubicBezTo>
                    <a:pt x="497639" y="3289"/>
                    <a:pt x="505660" y="86173"/>
                    <a:pt x="511007" y="95085"/>
                  </a:cubicBezTo>
                  <a:cubicBezTo>
                    <a:pt x="516354" y="103997"/>
                    <a:pt x="517246" y="69240"/>
                    <a:pt x="521702" y="68349"/>
                  </a:cubicBezTo>
                  <a:cubicBezTo>
                    <a:pt x="526158" y="67458"/>
                    <a:pt x="529723" y="91520"/>
                    <a:pt x="537744" y="89738"/>
                  </a:cubicBezTo>
                  <a:cubicBezTo>
                    <a:pt x="545765" y="87956"/>
                    <a:pt x="560916" y="58545"/>
                    <a:pt x="569828" y="57654"/>
                  </a:cubicBezTo>
                  <a:cubicBezTo>
                    <a:pt x="578740" y="56763"/>
                    <a:pt x="584088" y="82609"/>
                    <a:pt x="591218" y="84391"/>
                  </a:cubicBezTo>
                  <a:cubicBezTo>
                    <a:pt x="598348" y="86173"/>
                    <a:pt x="605107" y="70912"/>
                    <a:pt x="612607" y="68349"/>
                  </a:cubicBezTo>
                  <a:cubicBezTo>
                    <a:pt x="620107" y="65786"/>
                    <a:pt x="617367" y="36333"/>
                    <a:pt x="636215" y="69016"/>
                  </a:cubicBezTo>
                  <a:cubicBezTo>
                    <a:pt x="631249" y="108843"/>
                    <a:pt x="636963" y="239020"/>
                    <a:pt x="639970" y="26444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524328" y="2434207"/>
              <a:ext cx="639970" cy="251130"/>
            </a:xfrm>
            <a:custGeom>
              <a:avLst/>
              <a:gdLst>
                <a:gd name="connsiteX0" fmla="*/ 0 w 625642"/>
                <a:gd name="connsiteY0" fmla="*/ 140055 h 221261"/>
                <a:gd name="connsiteX1" fmla="*/ 69516 w 625642"/>
                <a:gd name="connsiteY1" fmla="*/ 1024 h 221261"/>
                <a:gd name="connsiteX2" fmla="*/ 128337 w 625642"/>
                <a:gd name="connsiteY2" fmla="*/ 204224 h 221261"/>
                <a:gd name="connsiteX3" fmla="*/ 176463 w 625642"/>
                <a:gd name="connsiteY3" fmla="*/ 140055 h 221261"/>
                <a:gd name="connsiteX4" fmla="*/ 219242 w 625642"/>
                <a:gd name="connsiteY4" fmla="*/ 193529 h 221261"/>
                <a:gd name="connsiteX5" fmla="*/ 251326 w 625642"/>
                <a:gd name="connsiteY5" fmla="*/ 1024 h 221261"/>
                <a:gd name="connsiteX6" fmla="*/ 256674 w 625642"/>
                <a:gd name="connsiteY6" fmla="*/ 220266 h 221261"/>
                <a:gd name="connsiteX7" fmla="*/ 283411 w 625642"/>
                <a:gd name="connsiteY7" fmla="*/ 86581 h 221261"/>
                <a:gd name="connsiteX8" fmla="*/ 294105 w 625642"/>
                <a:gd name="connsiteY8" fmla="*/ 193529 h 221261"/>
                <a:gd name="connsiteX9" fmla="*/ 315495 w 625642"/>
                <a:gd name="connsiteY9" fmla="*/ 129360 h 221261"/>
                <a:gd name="connsiteX10" fmla="*/ 347579 w 625642"/>
                <a:gd name="connsiteY10" fmla="*/ 140055 h 221261"/>
                <a:gd name="connsiteX11" fmla="*/ 358274 w 625642"/>
                <a:gd name="connsiteY11" fmla="*/ 81234 h 221261"/>
                <a:gd name="connsiteX12" fmla="*/ 374316 w 625642"/>
                <a:gd name="connsiteY12" fmla="*/ 182834 h 221261"/>
                <a:gd name="connsiteX13" fmla="*/ 395705 w 625642"/>
                <a:gd name="connsiteY13" fmla="*/ 140055 h 221261"/>
                <a:gd name="connsiteX14" fmla="*/ 427790 w 625642"/>
                <a:gd name="connsiteY14" fmla="*/ 177487 h 221261"/>
                <a:gd name="connsiteX15" fmla="*/ 449179 w 625642"/>
                <a:gd name="connsiteY15" fmla="*/ 124013 h 221261"/>
                <a:gd name="connsiteX16" fmla="*/ 459874 w 625642"/>
                <a:gd name="connsiteY16" fmla="*/ 156097 h 221261"/>
                <a:gd name="connsiteX17" fmla="*/ 486611 w 625642"/>
                <a:gd name="connsiteY17" fmla="*/ 6371 h 221261"/>
                <a:gd name="connsiteX18" fmla="*/ 508000 w 625642"/>
                <a:gd name="connsiteY18" fmla="*/ 86581 h 221261"/>
                <a:gd name="connsiteX19" fmla="*/ 518695 w 625642"/>
                <a:gd name="connsiteY19" fmla="*/ 59845 h 221261"/>
                <a:gd name="connsiteX20" fmla="*/ 534737 w 625642"/>
                <a:gd name="connsiteY20" fmla="*/ 81234 h 221261"/>
                <a:gd name="connsiteX21" fmla="*/ 566821 w 625642"/>
                <a:gd name="connsiteY21" fmla="*/ 49150 h 221261"/>
                <a:gd name="connsiteX22" fmla="*/ 588211 w 625642"/>
                <a:gd name="connsiteY22" fmla="*/ 75887 h 221261"/>
                <a:gd name="connsiteX23" fmla="*/ 609600 w 625642"/>
                <a:gd name="connsiteY23" fmla="*/ 59845 h 221261"/>
                <a:gd name="connsiteX24" fmla="*/ 625642 w 625642"/>
                <a:gd name="connsiteY24" fmla="*/ 75887 h 221261"/>
                <a:gd name="connsiteX0" fmla="*/ 0 w 625642"/>
                <a:gd name="connsiteY0" fmla="*/ 219327 h 220322"/>
                <a:gd name="connsiteX1" fmla="*/ 69516 w 625642"/>
                <a:gd name="connsiteY1" fmla="*/ 85 h 220322"/>
                <a:gd name="connsiteX2" fmla="*/ 128337 w 625642"/>
                <a:gd name="connsiteY2" fmla="*/ 203285 h 220322"/>
                <a:gd name="connsiteX3" fmla="*/ 176463 w 625642"/>
                <a:gd name="connsiteY3" fmla="*/ 139116 h 220322"/>
                <a:gd name="connsiteX4" fmla="*/ 219242 w 625642"/>
                <a:gd name="connsiteY4" fmla="*/ 192590 h 220322"/>
                <a:gd name="connsiteX5" fmla="*/ 251326 w 625642"/>
                <a:gd name="connsiteY5" fmla="*/ 85 h 220322"/>
                <a:gd name="connsiteX6" fmla="*/ 256674 w 625642"/>
                <a:gd name="connsiteY6" fmla="*/ 219327 h 220322"/>
                <a:gd name="connsiteX7" fmla="*/ 283411 w 625642"/>
                <a:gd name="connsiteY7" fmla="*/ 85642 h 220322"/>
                <a:gd name="connsiteX8" fmla="*/ 294105 w 625642"/>
                <a:gd name="connsiteY8" fmla="*/ 192590 h 220322"/>
                <a:gd name="connsiteX9" fmla="*/ 315495 w 625642"/>
                <a:gd name="connsiteY9" fmla="*/ 128421 h 220322"/>
                <a:gd name="connsiteX10" fmla="*/ 347579 w 625642"/>
                <a:gd name="connsiteY10" fmla="*/ 139116 h 220322"/>
                <a:gd name="connsiteX11" fmla="*/ 358274 w 625642"/>
                <a:gd name="connsiteY11" fmla="*/ 80295 h 220322"/>
                <a:gd name="connsiteX12" fmla="*/ 374316 w 625642"/>
                <a:gd name="connsiteY12" fmla="*/ 181895 h 220322"/>
                <a:gd name="connsiteX13" fmla="*/ 395705 w 625642"/>
                <a:gd name="connsiteY13" fmla="*/ 139116 h 220322"/>
                <a:gd name="connsiteX14" fmla="*/ 427790 w 625642"/>
                <a:gd name="connsiteY14" fmla="*/ 176548 h 220322"/>
                <a:gd name="connsiteX15" fmla="*/ 449179 w 625642"/>
                <a:gd name="connsiteY15" fmla="*/ 123074 h 220322"/>
                <a:gd name="connsiteX16" fmla="*/ 459874 w 625642"/>
                <a:gd name="connsiteY16" fmla="*/ 155158 h 220322"/>
                <a:gd name="connsiteX17" fmla="*/ 486611 w 625642"/>
                <a:gd name="connsiteY17" fmla="*/ 5432 h 220322"/>
                <a:gd name="connsiteX18" fmla="*/ 508000 w 625642"/>
                <a:gd name="connsiteY18" fmla="*/ 85642 h 220322"/>
                <a:gd name="connsiteX19" fmla="*/ 518695 w 625642"/>
                <a:gd name="connsiteY19" fmla="*/ 58906 h 220322"/>
                <a:gd name="connsiteX20" fmla="*/ 534737 w 625642"/>
                <a:gd name="connsiteY20" fmla="*/ 80295 h 220322"/>
                <a:gd name="connsiteX21" fmla="*/ 566821 w 625642"/>
                <a:gd name="connsiteY21" fmla="*/ 48211 h 220322"/>
                <a:gd name="connsiteX22" fmla="*/ 588211 w 625642"/>
                <a:gd name="connsiteY22" fmla="*/ 74948 h 220322"/>
                <a:gd name="connsiteX23" fmla="*/ 609600 w 625642"/>
                <a:gd name="connsiteY23" fmla="*/ 58906 h 220322"/>
                <a:gd name="connsiteX24" fmla="*/ 625642 w 625642"/>
                <a:gd name="connsiteY24" fmla="*/ 74948 h 220322"/>
                <a:gd name="connsiteX0" fmla="*/ 0 w 636337"/>
                <a:gd name="connsiteY0" fmla="*/ 219327 h 230022"/>
                <a:gd name="connsiteX1" fmla="*/ 69516 w 636337"/>
                <a:gd name="connsiteY1" fmla="*/ 85 h 230022"/>
                <a:gd name="connsiteX2" fmla="*/ 128337 w 636337"/>
                <a:gd name="connsiteY2" fmla="*/ 203285 h 230022"/>
                <a:gd name="connsiteX3" fmla="*/ 176463 w 636337"/>
                <a:gd name="connsiteY3" fmla="*/ 139116 h 230022"/>
                <a:gd name="connsiteX4" fmla="*/ 219242 w 636337"/>
                <a:gd name="connsiteY4" fmla="*/ 192590 h 230022"/>
                <a:gd name="connsiteX5" fmla="*/ 251326 w 636337"/>
                <a:gd name="connsiteY5" fmla="*/ 85 h 230022"/>
                <a:gd name="connsiteX6" fmla="*/ 256674 w 636337"/>
                <a:gd name="connsiteY6" fmla="*/ 219327 h 230022"/>
                <a:gd name="connsiteX7" fmla="*/ 283411 w 636337"/>
                <a:gd name="connsiteY7" fmla="*/ 85642 h 230022"/>
                <a:gd name="connsiteX8" fmla="*/ 294105 w 636337"/>
                <a:gd name="connsiteY8" fmla="*/ 192590 h 230022"/>
                <a:gd name="connsiteX9" fmla="*/ 315495 w 636337"/>
                <a:gd name="connsiteY9" fmla="*/ 128421 h 230022"/>
                <a:gd name="connsiteX10" fmla="*/ 347579 w 636337"/>
                <a:gd name="connsiteY10" fmla="*/ 139116 h 230022"/>
                <a:gd name="connsiteX11" fmla="*/ 358274 w 636337"/>
                <a:gd name="connsiteY11" fmla="*/ 80295 h 230022"/>
                <a:gd name="connsiteX12" fmla="*/ 374316 w 636337"/>
                <a:gd name="connsiteY12" fmla="*/ 181895 h 230022"/>
                <a:gd name="connsiteX13" fmla="*/ 395705 w 636337"/>
                <a:gd name="connsiteY13" fmla="*/ 139116 h 230022"/>
                <a:gd name="connsiteX14" fmla="*/ 427790 w 636337"/>
                <a:gd name="connsiteY14" fmla="*/ 176548 h 230022"/>
                <a:gd name="connsiteX15" fmla="*/ 449179 w 636337"/>
                <a:gd name="connsiteY15" fmla="*/ 123074 h 230022"/>
                <a:gd name="connsiteX16" fmla="*/ 459874 w 636337"/>
                <a:gd name="connsiteY16" fmla="*/ 155158 h 230022"/>
                <a:gd name="connsiteX17" fmla="*/ 486611 w 636337"/>
                <a:gd name="connsiteY17" fmla="*/ 5432 h 230022"/>
                <a:gd name="connsiteX18" fmla="*/ 508000 w 636337"/>
                <a:gd name="connsiteY18" fmla="*/ 85642 h 230022"/>
                <a:gd name="connsiteX19" fmla="*/ 518695 w 636337"/>
                <a:gd name="connsiteY19" fmla="*/ 58906 h 230022"/>
                <a:gd name="connsiteX20" fmla="*/ 534737 w 636337"/>
                <a:gd name="connsiteY20" fmla="*/ 80295 h 230022"/>
                <a:gd name="connsiteX21" fmla="*/ 566821 w 636337"/>
                <a:gd name="connsiteY21" fmla="*/ 48211 h 230022"/>
                <a:gd name="connsiteX22" fmla="*/ 588211 w 636337"/>
                <a:gd name="connsiteY22" fmla="*/ 74948 h 230022"/>
                <a:gd name="connsiteX23" fmla="*/ 609600 w 636337"/>
                <a:gd name="connsiteY23" fmla="*/ 58906 h 230022"/>
                <a:gd name="connsiteX24" fmla="*/ 636337 w 636337"/>
                <a:gd name="connsiteY24" fmla="*/ 230022 h 230022"/>
                <a:gd name="connsiteX0" fmla="*/ 0 w 630990"/>
                <a:gd name="connsiteY0" fmla="*/ 219327 h 220322"/>
                <a:gd name="connsiteX1" fmla="*/ 69516 w 630990"/>
                <a:gd name="connsiteY1" fmla="*/ 85 h 220322"/>
                <a:gd name="connsiteX2" fmla="*/ 128337 w 630990"/>
                <a:gd name="connsiteY2" fmla="*/ 203285 h 220322"/>
                <a:gd name="connsiteX3" fmla="*/ 176463 w 630990"/>
                <a:gd name="connsiteY3" fmla="*/ 139116 h 220322"/>
                <a:gd name="connsiteX4" fmla="*/ 219242 w 630990"/>
                <a:gd name="connsiteY4" fmla="*/ 192590 h 220322"/>
                <a:gd name="connsiteX5" fmla="*/ 251326 w 630990"/>
                <a:gd name="connsiteY5" fmla="*/ 85 h 220322"/>
                <a:gd name="connsiteX6" fmla="*/ 256674 w 630990"/>
                <a:gd name="connsiteY6" fmla="*/ 219327 h 220322"/>
                <a:gd name="connsiteX7" fmla="*/ 283411 w 630990"/>
                <a:gd name="connsiteY7" fmla="*/ 85642 h 220322"/>
                <a:gd name="connsiteX8" fmla="*/ 294105 w 630990"/>
                <a:gd name="connsiteY8" fmla="*/ 192590 h 220322"/>
                <a:gd name="connsiteX9" fmla="*/ 315495 w 630990"/>
                <a:gd name="connsiteY9" fmla="*/ 128421 h 220322"/>
                <a:gd name="connsiteX10" fmla="*/ 347579 w 630990"/>
                <a:gd name="connsiteY10" fmla="*/ 139116 h 220322"/>
                <a:gd name="connsiteX11" fmla="*/ 358274 w 630990"/>
                <a:gd name="connsiteY11" fmla="*/ 80295 h 220322"/>
                <a:gd name="connsiteX12" fmla="*/ 374316 w 630990"/>
                <a:gd name="connsiteY12" fmla="*/ 181895 h 220322"/>
                <a:gd name="connsiteX13" fmla="*/ 395705 w 630990"/>
                <a:gd name="connsiteY13" fmla="*/ 139116 h 220322"/>
                <a:gd name="connsiteX14" fmla="*/ 427790 w 630990"/>
                <a:gd name="connsiteY14" fmla="*/ 176548 h 220322"/>
                <a:gd name="connsiteX15" fmla="*/ 449179 w 630990"/>
                <a:gd name="connsiteY15" fmla="*/ 123074 h 220322"/>
                <a:gd name="connsiteX16" fmla="*/ 459874 w 630990"/>
                <a:gd name="connsiteY16" fmla="*/ 155158 h 220322"/>
                <a:gd name="connsiteX17" fmla="*/ 486611 w 630990"/>
                <a:gd name="connsiteY17" fmla="*/ 5432 h 220322"/>
                <a:gd name="connsiteX18" fmla="*/ 508000 w 630990"/>
                <a:gd name="connsiteY18" fmla="*/ 85642 h 220322"/>
                <a:gd name="connsiteX19" fmla="*/ 518695 w 630990"/>
                <a:gd name="connsiteY19" fmla="*/ 58906 h 220322"/>
                <a:gd name="connsiteX20" fmla="*/ 534737 w 630990"/>
                <a:gd name="connsiteY20" fmla="*/ 80295 h 220322"/>
                <a:gd name="connsiteX21" fmla="*/ 566821 w 630990"/>
                <a:gd name="connsiteY21" fmla="*/ 48211 h 220322"/>
                <a:gd name="connsiteX22" fmla="*/ 588211 w 630990"/>
                <a:gd name="connsiteY22" fmla="*/ 74948 h 220322"/>
                <a:gd name="connsiteX23" fmla="*/ 609600 w 630990"/>
                <a:gd name="connsiteY23" fmla="*/ 58906 h 220322"/>
                <a:gd name="connsiteX24" fmla="*/ 630990 w 630990"/>
                <a:gd name="connsiteY24" fmla="*/ 213980 h 220322"/>
                <a:gd name="connsiteX0" fmla="*/ 0 w 620295"/>
                <a:gd name="connsiteY0" fmla="*/ 219327 h 240717"/>
                <a:gd name="connsiteX1" fmla="*/ 69516 w 620295"/>
                <a:gd name="connsiteY1" fmla="*/ 85 h 240717"/>
                <a:gd name="connsiteX2" fmla="*/ 128337 w 620295"/>
                <a:gd name="connsiteY2" fmla="*/ 203285 h 240717"/>
                <a:gd name="connsiteX3" fmla="*/ 176463 w 620295"/>
                <a:gd name="connsiteY3" fmla="*/ 139116 h 240717"/>
                <a:gd name="connsiteX4" fmla="*/ 219242 w 620295"/>
                <a:gd name="connsiteY4" fmla="*/ 192590 h 240717"/>
                <a:gd name="connsiteX5" fmla="*/ 251326 w 620295"/>
                <a:gd name="connsiteY5" fmla="*/ 85 h 240717"/>
                <a:gd name="connsiteX6" fmla="*/ 256674 w 620295"/>
                <a:gd name="connsiteY6" fmla="*/ 219327 h 240717"/>
                <a:gd name="connsiteX7" fmla="*/ 283411 w 620295"/>
                <a:gd name="connsiteY7" fmla="*/ 85642 h 240717"/>
                <a:gd name="connsiteX8" fmla="*/ 294105 w 620295"/>
                <a:gd name="connsiteY8" fmla="*/ 192590 h 240717"/>
                <a:gd name="connsiteX9" fmla="*/ 315495 w 620295"/>
                <a:gd name="connsiteY9" fmla="*/ 128421 h 240717"/>
                <a:gd name="connsiteX10" fmla="*/ 347579 w 620295"/>
                <a:gd name="connsiteY10" fmla="*/ 139116 h 240717"/>
                <a:gd name="connsiteX11" fmla="*/ 358274 w 620295"/>
                <a:gd name="connsiteY11" fmla="*/ 80295 h 240717"/>
                <a:gd name="connsiteX12" fmla="*/ 374316 w 620295"/>
                <a:gd name="connsiteY12" fmla="*/ 181895 h 240717"/>
                <a:gd name="connsiteX13" fmla="*/ 395705 w 620295"/>
                <a:gd name="connsiteY13" fmla="*/ 139116 h 240717"/>
                <a:gd name="connsiteX14" fmla="*/ 427790 w 620295"/>
                <a:gd name="connsiteY14" fmla="*/ 176548 h 240717"/>
                <a:gd name="connsiteX15" fmla="*/ 449179 w 620295"/>
                <a:gd name="connsiteY15" fmla="*/ 123074 h 240717"/>
                <a:gd name="connsiteX16" fmla="*/ 459874 w 620295"/>
                <a:gd name="connsiteY16" fmla="*/ 155158 h 240717"/>
                <a:gd name="connsiteX17" fmla="*/ 486611 w 620295"/>
                <a:gd name="connsiteY17" fmla="*/ 5432 h 240717"/>
                <a:gd name="connsiteX18" fmla="*/ 508000 w 620295"/>
                <a:gd name="connsiteY18" fmla="*/ 85642 h 240717"/>
                <a:gd name="connsiteX19" fmla="*/ 518695 w 620295"/>
                <a:gd name="connsiteY19" fmla="*/ 58906 h 240717"/>
                <a:gd name="connsiteX20" fmla="*/ 534737 w 620295"/>
                <a:gd name="connsiteY20" fmla="*/ 80295 h 240717"/>
                <a:gd name="connsiteX21" fmla="*/ 566821 w 620295"/>
                <a:gd name="connsiteY21" fmla="*/ 48211 h 240717"/>
                <a:gd name="connsiteX22" fmla="*/ 588211 w 620295"/>
                <a:gd name="connsiteY22" fmla="*/ 74948 h 240717"/>
                <a:gd name="connsiteX23" fmla="*/ 609600 w 620295"/>
                <a:gd name="connsiteY23" fmla="*/ 58906 h 240717"/>
                <a:gd name="connsiteX24" fmla="*/ 620295 w 620295"/>
                <a:gd name="connsiteY24" fmla="*/ 240717 h 240717"/>
                <a:gd name="connsiteX0" fmla="*/ 0 w 609600"/>
                <a:gd name="connsiteY0" fmla="*/ 82724 h 248493"/>
                <a:gd name="connsiteX1" fmla="*/ 58821 w 609600"/>
                <a:gd name="connsiteY1" fmla="*/ 7861 h 248493"/>
                <a:gd name="connsiteX2" fmla="*/ 117642 w 609600"/>
                <a:gd name="connsiteY2" fmla="*/ 211061 h 248493"/>
                <a:gd name="connsiteX3" fmla="*/ 165768 w 609600"/>
                <a:gd name="connsiteY3" fmla="*/ 146892 h 248493"/>
                <a:gd name="connsiteX4" fmla="*/ 208547 w 609600"/>
                <a:gd name="connsiteY4" fmla="*/ 200366 h 248493"/>
                <a:gd name="connsiteX5" fmla="*/ 240631 w 609600"/>
                <a:gd name="connsiteY5" fmla="*/ 7861 h 248493"/>
                <a:gd name="connsiteX6" fmla="*/ 245979 w 609600"/>
                <a:gd name="connsiteY6" fmla="*/ 227103 h 248493"/>
                <a:gd name="connsiteX7" fmla="*/ 272716 w 609600"/>
                <a:gd name="connsiteY7" fmla="*/ 93418 h 248493"/>
                <a:gd name="connsiteX8" fmla="*/ 283410 w 609600"/>
                <a:gd name="connsiteY8" fmla="*/ 200366 h 248493"/>
                <a:gd name="connsiteX9" fmla="*/ 304800 w 609600"/>
                <a:gd name="connsiteY9" fmla="*/ 136197 h 248493"/>
                <a:gd name="connsiteX10" fmla="*/ 336884 w 609600"/>
                <a:gd name="connsiteY10" fmla="*/ 146892 h 248493"/>
                <a:gd name="connsiteX11" fmla="*/ 347579 w 609600"/>
                <a:gd name="connsiteY11" fmla="*/ 88071 h 248493"/>
                <a:gd name="connsiteX12" fmla="*/ 363621 w 609600"/>
                <a:gd name="connsiteY12" fmla="*/ 189671 h 248493"/>
                <a:gd name="connsiteX13" fmla="*/ 385010 w 609600"/>
                <a:gd name="connsiteY13" fmla="*/ 146892 h 248493"/>
                <a:gd name="connsiteX14" fmla="*/ 417095 w 609600"/>
                <a:gd name="connsiteY14" fmla="*/ 184324 h 248493"/>
                <a:gd name="connsiteX15" fmla="*/ 438484 w 609600"/>
                <a:gd name="connsiteY15" fmla="*/ 130850 h 248493"/>
                <a:gd name="connsiteX16" fmla="*/ 449179 w 609600"/>
                <a:gd name="connsiteY16" fmla="*/ 162934 h 248493"/>
                <a:gd name="connsiteX17" fmla="*/ 475916 w 609600"/>
                <a:gd name="connsiteY17" fmla="*/ 13208 h 248493"/>
                <a:gd name="connsiteX18" fmla="*/ 497305 w 609600"/>
                <a:gd name="connsiteY18" fmla="*/ 93418 h 248493"/>
                <a:gd name="connsiteX19" fmla="*/ 508000 w 609600"/>
                <a:gd name="connsiteY19" fmla="*/ 66682 h 248493"/>
                <a:gd name="connsiteX20" fmla="*/ 524042 w 609600"/>
                <a:gd name="connsiteY20" fmla="*/ 88071 h 248493"/>
                <a:gd name="connsiteX21" fmla="*/ 556126 w 609600"/>
                <a:gd name="connsiteY21" fmla="*/ 55987 h 248493"/>
                <a:gd name="connsiteX22" fmla="*/ 577516 w 609600"/>
                <a:gd name="connsiteY22" fmla="*/ 82724 h 248493"/>
                <a:gd name="connsiteX23" fmla="*/ 598905 w 609600"/>
                <a:gd name="connsiteY23" fmla="*/ 66682 h 248493"/>
                <a:gd name="connsiteX24" fmla="*/ 609600 w 609600"/>
                <a:gd name="connsiteY24" fmla="*/ 248493 h 248493"/>
                <a:gd name="connsiteX0" fmla="*/ 0 w 604252"/>
                <a:gd name="connsiteY0" fmla="*/ 262388 h 262388"/>
                <a:gd name="connsiteX1" fmla="*/ 53473 w 604252"/>
                <a:gd name="connsiteY1" fmla="*/ 367 h 262388"/>
                <a:gd name="connsiteX2" fmla="*/ 112294 w 604252"/>
                <a:gd name="connsiteY2" fmla="*/ 203567 h 262388"/>
                <a:gd name="connsiteX3" fmla="*/ 160420 w 604252"/>
                <a:gd name="connsiteY3" fmla="*/ 139398 h 262388"/>
                <a:gd name="connsiteX4" fmla="*/ 203199 w 604252"/>
                <a:gd name="connsiteY4" fmla="*/ 192872 h 262388"/>
                <a:gd name="connsiteX5" fmla="*/ 235283 w 604252"/>
                <a:gd name="connsiteY5" fmla="*/ 367 h 262388"/>
                <a:gd name="connsiteX6" fmla="*/ 240631 w 604252"/>
                <a:gd name="connsiteY6" fmla="*/ 219609 h 262388"/>
                <a:gd name="connsiteX7" fmla="*/ 267368 w 604252"/>
                <a:gd name="connsiteY7" fmla="*/ 85924 h 262388"/>
                <a:gd name="connsiteX8" fmla="*/ 278062 w 604252"/>
                <a:gd name="connsiteY8" fmla="*/ 192872 h 262388"/>
                <a:gd name="connsiteX9" fmla="*/ 299452 w 604252"/>
                <a:gd name="connsiteY9" fmla="*/ 128703 h 262388"/>
                <a:gd name="connsiteX10" fmla="*/ 331536 w 604252"/>
                <a:gd name="connsiteY10" fmla="*/ 139398 h 262388"/>
                <a:gd name="connsiteX11" fmla="*/ 342231 w 604252"/>
                <a:gd name="connsiteY11" fmla="*/ 80577 h 262388"/>
                <a:gd name="connsiteX12" fmla="*/ 358273 w 604252"/>
                <a:gd name="connsiteY12" fmla="*/ 182177 h 262388"/>
                <a:gd name="connsiteX13" fmla="*/ 379662 w 604252"/>
                <a:gd name="connsiteY13" fmla="*/ 139398 h 262388"/>
                <a:gd name="connsiteX14" fmla="*/ 411747 w 604252"/>
                <a:gd name="connsiteY14" fmla="*/ 176830 h 262388"/>
                <a:gd name="connsiteX15" fmla="*/ 433136 w 604252"/>
                <a:gd name="connsiteY15" fmla="*/ 123356 h 262388"/>
                <a:gd name="connsiteX16" fmla="*/ 443831 w 604252"/>
                <a:gd name="connsiteY16" fmla="*/ 155440 h 262388"/>
                <a:gd name="connsiteX17" fmla="*/ 470568 w 604252"/>
                <a:gd name="connsiteY17" fmla="*/ 5714 h 262388"/>
                <a:gd name="connsiteX18" fmla="*/ 491957 w 604252"/>
                <a:gd name="connsiteY18" fmla="*/ 85924 h 262388"/>
                <a:gd name="connsiteX19" fmla="*/ 502652 w 604252"/>
                <a:gd name="connsiteY19" fmla="*/ 59188 h 262388"/>
                <a:gd name="connsiteX20" fmla="*/ 518694 w 604252"/>
                <a:gd name="connsiteY20" fmla="*/ 80577 h 262388"/>
                <a:gd name="connsiteX21" fmla="*/ 550778 w 604252"/>
                <a:gd name="connsiteY21" fmla="*/ 48493 h 262388"/>
                <a:gd name="connsiteX22" fmla="*/ 572168 w 604252"/>
                <a:gd name="connsiteY22" fmla="*/ 75230 h 262388"/>
                <a:gd name="connsiteX23" fmla="*/ 593557 w 604252"/>
                <a:gd name="connsiteY23" fmla="*/ 59188 h 262388"/>
                <a:gd name="connsiteX24" fmla="*/ 604252 w 604252"/>
                <a:gd name="connsiteY24" fmla="*/ 240999 h 262388"/>
                <a:gd name="connsiteX0" fmla="*/ 12638 w 616890"/>
                <a:gd name="connsiteY0" fmla="*/ 271549 h 271549"/>
                <a:gd name="connsiteX1" fmla="*/ 1942 w 616890"/>
                <a:gd name="connsiteY1" fmla="*/ 57652 h 271549"/>
                <a:gd name="connsiteX2" fmla="*/ 66111 w 616890"/>
                <a:gd name="connsiteY2" fmla="*/ 9528 h 271549"/>
                <a:gd name="connsiteX3" fmla="*/ 124932 w 616890"/>
                <a:gd name="connsiteY3" fmla="*/ 212728 h 271549"/>
                <a:gd name="connsiteX4" fmla="*/ 173058 w 616890"/>
                <a:gd name="connsiteY4" fmla="*/ 148559 h 271549"/>
                <a:gd name="connsiteX5" fmla="*/ 215837 w 616890"/>
                <a:gd name="connsiteY5" fmla="*/ 202033 h 271549"/>
                <a:gd name="connsiteX6" fmla="*/ 247921 w 616890"/>
                <a:gd name="connsiteY6" fmla="*/ 9528 h 271549"/>
                <a:gd name="connsiteX7" fmla="*/ 253269 w 616890"/>
                <a:gd name="connsiteY7" fmla="*/ 228770 h 271549"/>
                <a:gd name="connsiteX8" fmla="*/ 280006 w 616890"/>
                <a:gd name="connsiteY8" fmla="*/ 95085 h 271549"/>
                <a:gd name="connsiteX9" fmla="*/ 290700 w 616890"/>
                <a:gd name="connsiteY9" fmla="*/ 202033 h 271549"/>
                <a:gd name="connsiteX10" fmla="*/ 312090 w 616890"/>
                <a:gd name="connsiteY10" fmla="*/ 137864 h 271549"/>
                <a:gd name="connsiteX11" fmla="*/ 344174 w 616890"/>
                <a:gd name="connsiteY11" fmla="*/ 148559 h 271549"/>
                <a:gd name="connsiteX12" fmla="*/ 354869 w 616890"/>
                <a:gd name="connsiteY12" fmla="*/ 89738 h 271549"/>
                <a:gd name="connsiteX13" fmla="*/ 370911 w 616890"/>
                <a:gd name="connsiteY13" fmla="*/ 191338 h 271549"/>
                <a:gd name="connsiteX14" fmla="*/ 392300 w 616890"/>
                <a:gd name="connsiteY14" fmla="*/ 148559 h 271549"/>
                <a:gd name="connsiteX15" fmla="*/ 424385 w 616890"/>
                <a:gd name="connsiteY15" fmla="*/ 185991 h 271549"/>
                <a:gd name="connsiteX16" fmla="*/ 445774 w 616890"/>
                <a:gd name="connsiteY16" fmla="*/ 132517 h 271549"/>
                <a:gd name="connsiteX17" fmla="*/ 456469 w 616890"/>
                <a:gd name="connsiteY17" fmla="*/ 164601 h 271549"/>
                <a:gd name="connsiteX18" fmla="*/ 483206 w 616890"/>
                <a:gd name="connsiteY18" fmla="*/ 14875 h 271549"/>
                <a:gd name="connsiteX19" fmla="*/ 504595 w 616890"/>
                <a:gd name="connsiteY19" fmla="*/ 95085 h 271549"/>
                <a:gd name="connsiteX20" fmla="*/ 515290 w 616890"/>
                <a:gd name="connsiteY20" fmla="*/ 68349 h 271549"/>
                <a:gd name="connsiteX21" fmla="*/ 531332 w 616890"/>
                <a:gd name="connsiteY21" fmla="*/ 89738 h 271549"/>
                <a:gd name="connsiteX22" fmla="*/ 563416 w 616890"/>
                <a:gd name="connsiteY22" fmla="*/ 57654 h 271549"/>
                <a:gd name="connsiteX23" fmla="*/ 584806 w 616890"/>
                <a:gd name="connsiteY23" fmla="*/ 84391 h 271549"/>
                <a:gd name="connsiteX24" fmla="*/ 606195 w 616890"/>
                <a:gd name="connsiteY24" fmla="*/ 68349 h 271549"/>
                <a:gd name="connsiteX25" fmla="*/ 616890 w 616890"/>
                <a:gd name="connsiteY25" fmla="*/ 250160 h 271549"/>
                <a:gd name="connsiteX0" fmla="*/ 0 w 623302"/>
                <a:gd name="connsiteY0" fmla="*/ 263929 h 263929"/>
                <a:gd name="connsiteX1" fmla="*/ 8354 w 623302"/>
                <a:gd name="connsiteY1" fmla="*/ 57652 h 263929"/>
                <a:gd name="connsiteX2" fmla="*/ 72523 w 623302"/>
                <a:gd name="connsiteY2" fmla="*/ 9528 h 263929"/>
                <a:gd name="connsiteX3" fmla="*/ 131344 w 623302"/>
                <a:gd name="connsiteY3" fmla="*/ 212728 h 263929"/>
                <a:gd name="connsiteX4" fmla="*/ 179470 w 623302"/>
                <a:gd name="connsiteY4" fmla="*/ 148559 h 263929"/>
                <a:gd name="connsiteX5" fmla="*/ 222249 w 623302"/>
                <a:gd name="connsiteY5" fmla="*/ 202033 h 263929"/>
                <a:gd name="connsiteX6" fmla="*/ 254333 w 623302"/>
                <a:gd name="connsiteY6" fmla="*/ 9528 h 263929"/>
                <a:gd name="connsiteX7" fmla="*/ 259681 w 623302"/>
                <a:gd name="connsiteY7" fmla="*/ 228770 h 263929"/>
                <a:gd name="connsiteX8" fmla="*/ 286418 w 623302"/>
                <a:gd name="connsiteY8" fmla="*/ 95085 h 263929"/>
                <a:gd name="connsiteX9" fmla="*/ 297112 w 623302"/>
                <a:gd name="connsiteY9" fmla="*/ 202033 h 263929"/>
                <a:gd name="connsiteX10" fmla="*/ 318502 w 623302"/>
                <a:gd name="connsiteY10" fmla="*/ 137864 h 263929"/>
                <a:gd name="connsiteX11" fmla="*/ 350586 w 623302"/>
                <a:gd name="connsiteY11" fmla="*/ 148559 h 263929"/>
                <a:gd name="connsiteX12" fmla="*/ 361281 w 623302"/>
                <a:gd name="connsiteY12" fmla="*/ 89738 h 263929"/>
                <a:gd name="connsiteX13" fmla="*/ 377323 w 623302"/>
                <a:gd name="connsiteY13" fmla="*/ 191338 h 263929"/>
                <a:gd name="connsiteX14" fmla="*/ 398712 w 623302"/>
                <a:gd name="connsiteY14" fmla="*/ 148559 h 263929"/>
                <a:gd name="connsiteX15" fmla="*/ 430797 w 623302"/>
                <a:gd name="connsiteY15" fmla="*/ 185991 h 263929"/>
                <a:gd name="connsiteX16" fmla="*/ 452186 w 623302"/>
                <a:gd name="connsiteY16" fmla="*/ 132517 h 263929"/>
                <a:gd name="connsiteX17" fmla="*/ 462881 w 623302"/>
                <a:gd name="connsiteY17" fmla="*/ 164601 h 263929"/>
                <a:gd name="connsiteX18" fmla="*/ 489618 w 623302"/>
                <a:gd name="connsiteY18" fmla="*/ 14875 h 263929"/>
                <a:gd name="connsiteX19" fmla="*/ 511007 w 623302"/>
                <a:gd name="connsiteY19" fmla="*/ 95085 h 263929"/>
                <a:gd name="connsiteX20" fmla="*/ 521702 w 623302"/>
                <a:gd name="connsiteY20" fmla="*/ 68349 h 263929"/>
                <a:gd name="connsiteX21" fmla="*/ 537744 w 623302"/>
                <a:gd name="connsiteY21" fmla="*/ 89738 h 263929"/>
                <a:gd name="connsiteX22" fmla="*/ 569828 w 623302"/>
                <a:gd name="connsiteY22" fmla="*/ 57654 h 263929"/>
                <a:gd name="connsiteX23" fmla="*/ 591218 w 623302"/>
                <a:gd name="connsiteY23" fmla="*/ 84391 h 263929"/>
                <a:gd name="connsiteX24" fmla="*/ 612607 w 623302"/>
                <a:gd name="connsiteY24" fmla="*/ 68349 h 263929"/>
                <a:gd name="connsiteX25" fmla="*/ 623302 w 623302"/>
                <a:gd name="connsiteY25" fmla="*/ 250160 h 263929"/>
                <a:gd name="connsiteX0" fmla="*/ 0 w 623302"/>
                <a:gd name="connsiteY0" fmla="*/ 263929 h 263929"/>
                <a:gd name="connsiteX1" fmla="*/ 8354 w 623302"/>
                <a:gd name="connsiteY1" fmla="*/ 57652 h 263929"/>
                <a:gd name="connsiteX2" fmla="*/ 72523 w 623302"/>
                <a:gd name="connsiteY2" fmla="*/ 9528 h 263929"/>
                <a:gd name="connsiteX3" fmla="*/ 131344 w 623302"/>
                <a:gd name="connsiteY3" fmla="*/ 212728 h 263929"/>
                <a:gd name="connsiteX4" fmla="*/ 179470 w 623302"/>
                <a:gd name="connsiteY4" fmla="*/ 148559 h 263929"/>
                <a:gd name="connsiteX5" fmla="*/ 222249 w 623302"/>
                <a:gd name="connsiteY5" fmla="*/ 202033 h 263929"/>
                <a:gd name="connsiteX6" fmla="*/ 254333 w 623302"/>
                <a:gd name="connsiteY6" fmla="*/ 9528 h 263929"/>
                <a:gd name="connsiteX7" fmla="*/ 259681 w 623302"/>
                <a:gd name="connsiteY7" fmla="*/ 228770 h 263929"/>
                <a:gd name="connsiteX8" fmla="*/ 286418 w 623302"/>
                <a:gd name="connsiteY8" fmla="*/ 95085 h 263929"/>
                <a:gd name="connsiteX9" fmla="*/ 297112 w 623302"/>
                <a:gd name="connsiteY9" fmla="*/ 202033 h 263929"/>
                <a:gd name="connsiteX10" fmla="*/ 318502 w 623302"/>
                <a:gd name="connsiteY10" fmla="*/ 137864 h 263929"/>
                <a:gd name="connsiteX11" fmla="*/ 350586 w 623302"/>
                <a:gd name="connsiteY11" fmla="*/ 148559 h 263929"/>
                <a:gd name="connsiteX12" fmla="*/ 361281 w 623302"/>
                <a:gd name="connsiteY12" fmla="*/ 89738 h 263929"/>
                <a:gd name="connsiteX13" fmla="*/ 377323 w 623302"/>
                <a:gd name="connsiteY13" fmla="*/ 191338 h 263929"/>
                <a:gd name="connsiteX14" fmla="*/ 398712 w 623302"/>
                <a:gd name="connsiteY14" fmla="*/ 148559 h 263929"/>
                <a:gd name="connsiteX15" fmla="*/ 430797 w 623302"/>
                <a:gd name="connsiteY15" fmla="*/ 185991 h 263929"/>
                <a:gd name="connsiteX16" fmla="*/ 452186 w 623302"/>
                <a:gd name="connsiteY16" fmla="*/ 132517 h 263929"/>
                <a:gd name="connsiteX17" fmla="*/ 462881 w 623302"/>
                <a:gd name="connsiteY17" fmla="*/ 164601 h 263929"/>
                <a:gd name="connsiteX18" fmla="*/ 489618 w 623302"/>
                <a:gd name="connsiteY18" fmla="*/ 14875 h 263929"/>
                <a:gd name="connsiteX19" fmla="*/ 511007 w 623302"/>
                <a:gd name="connsiteY19" fmla="*/ 95085 h 263929"/>
                <a:gd name="connsiteX20" fmla="*/ 521702 w 623302"/>
                <a:gd name="connsiteY20" fmla="*/ 68349 h 263929"/>
                <a:gd name="connsiteX21" fmla="*/ 537744 w 623302"/>
                <a:gd name="connsiteY21" fmla="*/ 89738 h 263929"/>
                <a:gd name="connsiteX22" fmla="*/ 569828 w 623302"/>
                <a:gd name="connsiteY22" fmla="*/ 57654 h 263929"/>
                <a:gd name="connsiteX23" fmla="*/ 591218 w 623302"/>
                <a:gd name="connsiteY23" fmla="*/ 84391 h 263929"/>
                <a:gd name="connsiteX24" fmla="*/ 612607 w 623302"/>
                <a:gd name="connsiteY24" fmla="*/ 68349 h 263929"/>
                <a:gd name="connsiteX25" fmla="*/ 623302 w 623302"/>
                <a:gd name="connsiteY25" fmla="*/ 250160 h 263929"/>
                <a:gd name="connsiteX0" fmla="*/ 0 w 623302"/>
                <a:gd name="connsiteY0" fmla="*/ 263929 h 263929"/>
                <a:gd name="connsiteX1" fmla="*/ 8354 w 623302"/>
                <a:gd name="connsiteY1" fmla="*/ 57652 h 263929"/>
                <a:gd name="connsiteX2" fmla="*/ 72523 w 623302"/>
                <a:gd name="connsiteY2" fmla="*/ 9528 h 263929"/>
                <a:gd name="connsiteX3" fmla="*/ 131344 w 623302"/>
                <a:gd name="connsiteY3" fmla="*/ 212728 h 263929"/>
                <a:gd name="connsiteX4" fmla="*/ 179470 w 623302"/>
                <a:gd name="connsiteY4" fmla="*/ 148559 h 263929"/>
                <a:gd name="connsiteX5" fmla="*/ 222249 w 623302"/>
                <a:gd name="connsiteY5" fmla="*/ 202033 h 263929"/>
                <a:gd name="connsiteX6" fmla="*/ 254333 w 623302"/>
                <a:gd name="connsiteY6" fmla="*/ 9528 h 263929"/>
                <a:gd name="connsiteX7" fmla="*/ 259681 w 623302"/>
                <a:gd name="connsiteY7" fmla="*/ 228770 h 263929"/>
                <a:gd name="connsiteX8" fmla="*/ 286418 w 623302"/>
                <a:gd name="connsiteY8" fmla="*/ 95085 h 263929"/>
                <a:gd name="connsiteX9" fmla="*/ 297112 w 623302"/>
                <a:gd name="connsiteY9" fmla="*/ 202033 h 263929"/>
                <a:gd name="connsiteX10" fmla="*/ 318502 w 623302"/>
                <a:gd name="connsiteY10" fmla="*/ 137864 h 263929"/>
                <a:gd name="connsiteX11" fmla="*/ 350586 w 623302"/>
                <a:gd name="connsiteY11" fmla="*/ 148559 h 263929"/>
                <a:gd name="connsiteX12" fmla="*/ 361281 w 623302"/>
                <a:gd name="connsiteY12" fmla="*/ 89738 h 263929"/>
                <a:gd name="connsiteX13" fmla="*/ 377323 w 623302"/>
                <a:gd name="connsiteY13" fmla="*/ 191338 h 263929"/>
                <a:gd name="connsiteX14" fmla="*/ 398712 w 623302"/>
                <a:gd name="connsiteY14" fmla="*/ 148559 h 263929"/>
                <a:gd name="connsiteX15" fmla="*/ 430797 w 623302"/>
                <a:gd name="connsiteY15" fmla="*/ 185991 h 263929"/>
                <a:gd name="connsiteX16" fmla="*/ 452186 w 623302"/>
                <a:gd name="connsiteY16" fmla="*/ 132517 h 263929"/>
                <a:gd name="connsiteX17" fmla="*/ 462881 w 623302"/>
                <a:gd name="connsiteY17" fmla="*/ 164601 h 263929"/>
                <a:gd name="connsiteX18" fmla="*/ 489618 w 623302"/>
                <a:gd name="connsiteY18" fmla="*/ 14875 h 263929"/>
                <a:gd name="connsiteX19" fmla="*/ 511007 w 623302"/>
                <a:gd name="connsiteY19" fmla="*/ 95085 h 263929"/>
                <a:gd name="connsiteX20" fmla="*/ 521702 w 623302"/>
                <a:gd name="connsiteY20" fmla="*/ 68349 h 263929"/>
                <a:gd name="connsiteX21" fmla="*/ 537744 w 623302"/>
                <a:gd name="connsiteY21" fmla="*/ 89738 h 263929"/>
                <a:gd name="connsiteX22" fmla="*/ 569828 w 623302"/>
                <a:gd name="connsiteY22" fmla="*/ 57654 h 263929"/>
                <a:gd name="connsiteX23" fmla="*/ 591218 w 623302"/>
                <a:gd name="connsiteY23" fmla="*/ 84391 h 263929"/>
                <a:gd name="connsiteX24" fmla="*/ 612607 w 623302"/>
                <a:gd name="connsiteY24" fmla="*/ 68349 h 263929"/>
                <a:gd name="connsiteX25" fmla="*/ 623302 w 623302"/>
                <a:gd name="connsiteY25" fmla="*/ 250160 h 263929"/>
                <a:gd name="connsiteX0" fmla="*/ 0 w 630922"/>
                <a:gd name="connsiteY0" fmla="*/ 263929 h 273020"/>
                <a:gd name="connsiteX1" fmla="*/ 8354 w 630922"/>
                <a:gd name="connsiteY1" fmla="*/ 57652 h 273020"/>
                <a:gd name="connsiteX2" fmla="*/ 72523 w 630922"/>
                <a:gd name="connsiteY2" fmla="*/ 9528 h 273020"/>
                <a:gd name="connsiteX3" fmla="*/ 131344 w 630922"/>
                <a:gd name="connsiteY3" fmla="*/ 212728 h 273020"/>
                <a:gd name="connsiteX4" fmla="*/ 179470 w 630922"/>
                <a:gd name="connsiteY4" fmla="*/ 148559 h 273020"/>
                <a:gd name="connsiteX5" fmla="*/ 222249 w 630922"/>
                <a:gd name="connsiteY5" fmla="*/ 202033 h 273020"/>
                <a:gd name="connsiteX6" fmla="*/ 254333 w 630922"/>
                <a:gd name="connsiteY6" fmla="*/ 9528 h 273020"/>
                <a:gd name="connsiteX7" fmla="*/ 259681 w 630922"/>
                <a:gd name="connsiteY7" fmla="*/ 228770 h 273020"/>
                <a:gd name="connsiteX8" fmla="*/ 286418 w 630922"/>
                <a:gd name="connsiteY8" fmla="*/ 95085 h 273020"/>
                <a:gd name="connsiteX9" fmla="*/ 297112 w 630922"/>
                <a:gd name="connsiteY9" fmla="*/ 202033 h 273020"/>
                <a:gd name="connsiteX10" fmla="*/ 318502 w 630922"/>
                <a:gd name="connsiteY10" fmla="*/ 137864 h 273020"/>
                <a:gd name="connsiteX11" fmla="*/ 350586 w 630922"/>
                <a:gd name="connsiteY11" fmla="*/ 148559 h 273020"/>
                <a:gd name="connsiteX12" fmla="*/ 361281 w 630922"/>
                <a:gd name="connsiteY12" fmla="*/ 89738 h 273020"/>
                <a:gd name="connsiteX13" fmla="*/ 377323 w 630922"/>
                <a:gd name="connsiteY13" fmla="*/ 191338 h 273020"/>
                <a:gd name="connsiteX14" fmla="*/ 398712 w 630922"/>
                <a:gd name="connsiteY14" fmla="*/ 148559 h 273020"/>
                <a:gd name="connsiteX15" fmla="*/ 430797 w 630922"/>
                <a:gd name="connsiteY15" fmla="*/ 185991 h 273020"/>
                <a:gd name="connsiteX16" fmla="*/ 452186 w 630922"/>
                <a:gd name="connsiteY16" fmla="*/ 132517 h 273020"/>
                <a:gd name="connsiteX17" fmla="*/ 462881 w 630922"/>
                <a:gd name="connsiteY17" fmla="*/ 164601 h 273020"/>
                <a:gd name="connsiteX18" fmla="*/ 489618 w 630922"/>
                <a:gd name="connsiteY18" fmla="*/ 14875 h 273020"/>
                <a:gd name="connsiteX19" fmla="*/ 511007 w 630922"/>
                <a:gd name="connsiteY19" fmla="*/ 95085 h 273020"/>
                <a:gd name="connsiteX20" fmla="*/ 521702 w 630922"/>
                <a:gd name="connsiteY20" fmla="*/ 68349 h 273020"/>
                <a:gd name="connsiteX21" fmla="*/ 537744 w 630922"/>
                <a:gd name="connsiteY21" fmla="*/ 89738 h 273020"/>
                <a:gd name="connsiteX22" fmla="*/ 569828 w 630922"/>
                <a:gd name="connsiteY22" fmla="*/ 57654 h 273020"/>
                <a:gd name="connsiteX23" fmla="*/ 591218 w 630922"/>
                <a:gd name="connsiteY23" fmla="*/ 84391 h 273020"/>
                <a:gd name="connsiteX24" fmla="*/ 612607 w 630922"/>
                <a:gd name="connsiteY24" fmla="*/ 68349 h 273020"/>
                <a:gd name="connsiteX25" fmla="*/ 630922 w 630922"/>
                <a:gd name="connsiteY25" fmla="*/ 273020 h 273020"/>
                <a:gd name="connsiteX0" fmla="*/ 0 w 630922"/>
                <a:gd name="connsiteY0" fmla="*/ 263929 h 263929"/>
                <a:gd name="connsiteX1" fmla="*/ 8354 w 630922"/>
                <a:gd name="connsiteY1" fmla="*/ 57652 h 263929"/>
                <a:gd name="connsiteX2" fmla="*/ 72523 w 630922"/>
                <a:gd name="connsiteY2" fmla="*/ 9528 h 263929"/>
                <a:gd name="connsiteX3" fmla="*/ 131344 w 630922"/>
                <a:gd name="connsiteY3" fmla="*/ 212728 h 263929"/>
                <a:gd name="connsiteX4" fmla="*/ 179470 w 630922"/>
                <a:gd name="connsiteY4" fmla="*/ 148559 h 263929"/>
                <a:gd name="connsiteX5" fmla="*/ 222249 w 630922"/>
                <a:gd name="connsiteY5" fmla="*/ 202033 h 263929"/>
                <a:gd name="connsiteX6" fmla="*/ 254333 w 630922"/>
                <a:gd name="connsiteY6" fmla="*/ 9528 h 263929"/>
                <a:gd name="connsiteX7" fmla="*/ 259681 w 630922"/>
                <a:gd name="connsiteY7" fmla="*/ 228770 h 263929"/>
                <a:gd name="connsiteX8" fmla="*/ 286418 w 630922"/>
                <a:gd name="connsiteY8" fmla="*/ 95085 h 263929"/>
                <a:gd name="connsiteX9" fmla="*/ 297112 w 630922"/>
                <a:gd name="connsiteY9" fmla="*/ 202033 h 263929"/>
                <a:gd name="connsiteX10" fmla="*/ 318502 w 630922"/>
                <a:gd name="connsiteY10" fmla="*/ 137864 h 263929"/>
                <a:gd name="connsiteX11" fmla="*/ 350586 w 630922"/>
                <a:gd name="connsiteY11" fmla="*/ 148559 h 263929"/>
                <a:gd name="connsiteX12" fmla="*/ 361281 w 630922"/>
                <a:gd name="connsiteY12" fmla="*/ 89738 h 263929"/>
                <a:gd name="connsiteX13" fmla="*/ 377323 w 630922"/>
                <a:gd name="connsiteY13" fmla="*/ 191338 h 263929"/>
                <a:gd name="connsiteX14" fmla="*/ 398712 w 630922"/>
                <a:gd name="connsiteY14" fmla="*/ 148559 h 263929"/>
                <a:gd name="connsiteX15" fmla="*/ 430797 w 630922"/>
                <a:gd name="connsiteY15" fmla="*/ 185991 h 263929"/>
                <a:gd name="connsiteX16" fmla="*/ 452186 w 630922"/>
                <a:gd name="connsiteY16" fmla="*/ 132517 h 263929"/>
                <a:gd name="connsiteX17" fmla="*/ 462881 w 630922"/>
                <a:gd name="connsiteY17" fmla="*/ 164601 h 263929"/>
                <a:gd name="connsiteX18" fmla="*/ 489618 w 630922"/>
                <a:gd name="connsiteY18" fmla="*/ 14875 h 263929"/>
                <a:gd name="connsiteX19" fmla="*/ 511007 w 630922"/>
                <a:gd name="connsiteY19" fmla="*/ 95085 h 263929"/>
                <a:gd name="connsiteX20" fmla="*/ 521702 w 630922"/>
                <a:gd name="connsiteY20" fmla="*/ 68349 h 263929"/>
                <a:gd name="connsiteX21" fmla="*/ 537744 w 630922"/>
                <a:gd name="connsiteY21" fmla="*/ 89738 h 263929"/>
                <a:gd name="connsiteX22" fmla="*/ 569828 w 630922"/>
                <a:gd name="connsiteY22" fmla="*/ 57654 h 263929"/>
                <a:gd name="connsiteX23" fmla="*/ 591218 w 630922"/>
                <a:gd name="connsiteY23" fmla="*/ 84391 h 263929"/>
                <a:gd name="connsiteX24" fmla="*/ 612607 w 630922"/>
                <a:gd name="connsiteY24" fmla="*/ 68349 h 263929"/>
                <a:gd name="connsiteX25" fmla="*/ 630922 w 630922"/>
                <a:gd name="connsiteY25" fmla="*/ 250160 h 263929"/>
                <a:gd name="connsiteX0" fmla="*/ 0 w 623302"/>
                <a:gd name="connsiteY0" fmla="*/ 263929 h 269210"/>
                <a:gd name="connsiteX1" fmla="*/ 8354 w 623302"/>
                <a:gd name="connsiteY1" fmla="*/ 57652 h 269210"/>
                <a:gd name="connsiteX2" fmla="*/ 72523 w 623302"/>
                <a:gd name="connsiteY2" fmla="*/ 9528 h 269210"/>
                <a:gd name="connsiteX3" fmla="*/ 131344 w 623302"/>
                <a:gd name="connsiteY3" fmla="*/ 212728 h 269210"/>
                <a:gd name="connsiteX4" fmla="*/ 179470 w 623302"/>
                <a:gd name="connsiteY4" fmla="*/ 148559 h 269210"/>
                <a:gd name="connsiteX5" fmla="*/ 222249 w 623302"/>
                <a:gd name="connsiteY5" fmla="*/ 202033 h 269210"/>
                <a:gd name="connsiteX6" fmla="*/ 254333 w 623302"/>
                <a:gd name="connsiteY6" fmla="*/ 9528 h 269210"/>
                <a:gd name="connsiteX7" fmla="*/ 259681 w 623302"/>
                <a:gd name="connsiteY7" fmla="*/ 228770 h 269210"/>
                <a:gd name="connsiteX8" fmla="*/ 286418 w 623302"/>
                <a:gd name="connsiteY8" fmla="*/ 95085 h 269210"/>
                <a:gd name="connsiteX9" fmla="*/ 297112 w 623302"/>
                <a:gd name="connsiteY9" fmla="*/ 202033 h 269210"/>
                <a:gd name="connsiteX10" fmla="*/ 318502 w 623302"/>
                <a:gd name="connsiteY10" fmla="*/ 137864 h 269210"/>
                <a:gd name="connsiteX11" fmla="*/ 350586 w 623302"/>
                <a:gd name="connsiteY11" fmla="*/ 148559 h 269210"/>
                <a:gd name="connsiteX12" fmla="*/ 361281 w 623302"/>
                <a:gd name="connsiteY12" fmla="*/ 89738 h 269210"/>
                <a:gd name="connsiteX13" fmla="*/ 377323 w 623302"/>
                <a:gd name="connsiteY13" fmla="*/ 191338 h 269210"/>
                <a:gd name="connsiteX14" fmla="*/ 398712 w 623302"/>
                <a:gd name="connsiteY14" fmla="*/ 148559 h 269210"/>
                <a:gd name="connsiteX15" fmla="*/ 430797 w 623302"/>
                <a:gd name="connsiteY15" fmla="*/ 185991 h 269210"/>
                <a:gd name="connsiteX16" fmla="*/ 452186 w 623302"/>
                <a:gd name="connsiteY16" fmla="*/ 132517 h 269210"/>
                <a:gd name="connsiteX17" fmla="*/ 462881 w 623302"/>
                <a:gd name="connsiteY17" fmla="*/ 164601 h 269210"/>
                <a:gd name="connsiteX18" fmla="*/ 489618 w 623302"/>
                <a:gd name="connsiteY18" fmla="*/ 14875 h 269210"/>
                <a:gd name="connsiteX19" fmla="*/ 511007 w 623302"/>
                <a:gd name="connsiteY19" fmla="*/ 95085 h 269210"/>
                <a:gd name="connsiteX20" fmla="*/ 521702 w 623302"/>
                <a:gd name="connsiteY20" fmla="*/ 68349 h 269210"/>
                <a:gd name="connsiteX21" fmla="*/ 537744 w 623302"/>
                <a:gd name="connsiteY21" fmla="*/ 89738 h 269210"/>
                <a:gd name="connsiteX22" fmla="*/ 569828 w 623302"/>
                <a:gd name="connsiteY22" fmla="*/ 57654 h 269210"/>
                <a:gd name="connsiteX23" fmla="*/ 591218 w 623302"/>
                <a:gd name="connsiteY23" fmla="*/ 84391 h 269210"/>
                <a:gd name="connsiteX24" fmla="*/ 612607 w 623302"/>
                <a:gd name="connsiteY24" fmla="*/ 68349 h 269210"/>
                <a:gd name="connsiteX25" fmla="*/ 623302 w 623302"/>
                <a:gd name="connsiteY25" fmla="*/ 269210 h 269210"/>
                <a:gd name="connsiteX0" fmla="*/ 0 w 639970"/>
                <a:gd name="connsiteY0" fmla="*/ 263929 h 266829"/>
                <a:gd name="connsiteX1" fmla="*/ 8354 w 639970"/>
                <a:gd name="connsiteY1" fmla="*/ 57652 h 266829"/>
                <a:gd name="connsiteX2" fmla="*/ 72523 w 639970"/>
                <a:gd name="connsiteY2" fmla="*/ 9528 h 266829"/>
                <a:gd name="connsiteX3" fmla="*/ 131344 w 639970"/>
                <a:gd name="connsiteY3" fmla="*/ 212728 h 266829"/>
                <a:gd name="connsiteX4" fmla="*/ 179470 w 639970"/>
                <a:gd name="connsiteY4" fmla="*/ 148559 h 266829"/>
                <a:gd name="connsiteX5" fmla="*/ 222249 w 639970"/>
                <a:gd name="connsiteY5" fmla="*/ 202033 h 266829"/>
                <a:gd name="connsiteX6" fmla="*/ 254333 w 639970"/>
                <a:gd name="connsiteY6" fmla="*/ 9528 h 266829"/>
                <a:gd name="connsiteX7" fmla="*/ 259681 w 639970"/>
                <a:gd name="connsiteY7" fmla="*/ 228770 h 266829"/>
                <a:gd name="connsiteX8" fmla="*/ 286418 w 639970"/>
                <a:gd name="connsiteY8" fmla="*/ 95085 h 266829"/>
                <a:gd name="connsiteX9" fmla="*/ 297112 w 639970"/>
                <a:gd name="connsiteY9" fmla="*/ 202033 h 266829"/>
                <a:gd name="connsiteX10" fmla="*/ 318502 w 639970"/>
                <a:gd name="connsiteY10" fmla="*/ 137864 h 266829"/>
                <a:gd name="connsiteX11" fmla="*/ 350586 w 639970"/>
                <a:gd name="connsiteY11" fmla="*/ 148559 h 266829"/>
                <a:gd name="connsiteX12" fmla="*/ 361281 w 639970"/>
                <a:gd name="connsiteY12" fmla="*/ 89738 h 266829"/>
                <a:gd name="connsiteX13" fmla="*/ 377323 w 639970"/>
                <a:gd name="connsiteY13" fmla="*/ 191338 h 266829"/>
                <a:gd name="connsiteX14" fmla="*/ 398712 w 639970"/>
                <a:gd name="connsiteY14" fmla="*/ 148559 h 266829"/>
                <a:gd name="connsiteX15" fmla="*/ 430797 w 639970"/>
                <a:gd name="connsiteY15" fmla="*/ 185991 h 266829"/>
                <a:gd name="connsiteX16" fmla="*/ 452186 w 639970"/>
                <a:gd name="connsiteY16" fmla="*/ 132517 h 266829"/>
                <a:gd name="connsiteX17" fmla="*/ 462881 w 639970"/>
                <a:gd name="connsiteY17" fmla="*/ 164601 h 266829"/>
                <a:gd name="connsiteX18" fmla="*/ 489618 w 639970"/>
                <a:gd name="connsiteY18" fmla="*/ 14875 h 266829"/>
                <a:gd name="connsiteX19" fmla="*/ 511007 w 639970"/>
                <a:gd name="connsiteY19" fmla="*/ 95085 h 266829"/>
                <a:gd name="connsiteX20" fmla="*/ 521702 w 639970"/>
                <a:gd name="connsiteY20" fmla="*/ 68349 h 266829"/>
                <a:gd name="connsiteX21" fmla="*/ 537744 w 639970"/>
                <a:gd name="connsiteY21" fmla="*/ 89738 h 266829"/>
                <a:gd name="connsiteX22" fmla="*/ 569828 w 639970"/>
                <a:gd name="connsiteY22" fmla="*/ 57654 h 266829"/>
                <a:gd name="connsiteX23" fmla="*/ 591218 w 639970"/>
                <a:gd name="connsiteY23" fmla="*/ 84391 h 266829"/>
                <a:gd name="connsiteX24" fmla="*/ 612607 w 639970"/>
                <a:gd name="connsiteY24" fmla="*/ 68349 h 266829"/>
                <a:gd name="connsiteX25" fmla="*/ 639970 w 639970"/>
                <a:gd name="connsiteY25" fmla="*/ 266829 h 266829"/>
                <a:gd name="connsiteX0" fmla="*/ 0 w 639970"/>
                <a:gd name="connsiteY0" fmla="*/ 263929 h 264448"/>
                <a:gd name="connsiteX1" fmla="*/ 8354 w 639970"/>
                <a:gd name="connsiteY1" fmla="*/ 57652 h 264448"/>
                <a:gd name="connsiteX2" fmla="*/ 72523 w 639970"/>
                <a:gd name="connsiteY2" fmla="*/ 9528 h 264448"/>
                <a:gd name="connsiteX3" fmla="*/ 131344 w 639970"/>
                <a:gd name="connsiteY3" fmla="*/ 212728 h 264448"/>
                <a:gd name="connsiteX4" fmla="*/ 179470 w 639970"/>
                <a:gd name="connsiteY4" fmla="*/ 148559 h 264448"/>
                <a:gd name="connsiteX5" fmla="*/ 222249 w 639970"/>
                <a:gd name="connsiteY5" fmla="*/ 202033 h 264448"/>
                <a:gd name="connsiteX6" fmla="*/ 254333 w 639970"/>
                <a:gd name="connsiteY6" fmla="*/ 9528 h 264448"/>
                <a:gd name="connsiteX7" fmla="*/ 259681 w 639970"/>
                <a:gd name="connsiteY7" fmla="*/ 228770 h 264448"/>
                <a:gd name="connsiteX8" fmla="*/ 286418 w 639970"/>
                <a:gd name="connsiteY8" fmla="*/ 95085 h 264448"/>
                <a:gd name="connsiteX9" fmla="*/ 297112 w 639970"/>
                <a:gd name="connsiteY9" fmla="*/ 202033 h 264448"/>
                <a:gd name="connsiteX10" fmla="*/ 318502 w 639970"/>
                <a:gd name="connsiteY10" fmla="*/ 137864 h 264448"/>
                <a:gd name="connsiteX11" fmla="*/ 350586 w 639970"/>
                <a:gd name="connsiteY11" fmla="*/ 148559 h 264448"/>
                <a:gd name="connsiteX12" fmla="*/ 361281 w 639970"/>
                <a:gd name="connsiteY12" fmla="*/ 89738 h 264448"/>
                <a:gd name="connsiteX13" fmla="*/ 377323 w 639970"/>
                <a:gd name="connsiteY13" fmla="*/ 191338 h 264448"/>
                <a:gd name="connsiteX14" fmla="*/ 398712 w 639970"/>
                <a:gd name="connsiteY14" fmla="*/ 148559 h 264448"/>
                <a:gd name="connsiteX15" fmla="*/ 430797 w 639970"/>
                <a:gd name="connsiteY15" fmla="*/ 185991 h 264448"/>
                <a:gd name="connsiteX16" fmla="*/ 452186 w 639970"/>
                <a:gd name="connsiteY16" fmla="*/ 132517 h 264448"/>
                <a:gd name="connsiteX17" fmla="*/ 462881 w 639970"/>
                <a:gd name="connsiteY17" fmla="*/ 164601 h 264448"/>
                <a:gd name="connsiteX18" fmla="*/ 489618 w 639970"/>
                <a:gd name="connsiteY18" fmla="*/ 14875 h 264448"/>
                <a:gd name="connsiteX19" fmla="*/ 511007 w 639970"/>
                <a:gd name="connsiteY19" fmla="*/ 95085 h 264448"/>
                <a:gd name="connsiteX20" fmla="*/ 521702 w 639970"/>
                <a:gd name="connsiteY20" fmla="*/ 68349 h 264448"/>
                <a:gd name="connsiteX21" fmla="*/ 537744 w 639970"/>
                <a:gd name="connsiteY21" fmla="*/ 89738 h 264448"/>
                <a:gd name="connsiteX22" fmla="*/ 569828 w 639970"/>
                <a:gd name="connsiteY22" fmla="*/ 57654 h 264448"/>
                <a:gd name="connsiteX23" fmla="*/ 591218 w 639970"/>
                <a:gd name="connsiteY23" fmla="*/ 84391 h 264448"/>
                <a:gd name="connsiteX24" fmla="*/ 612607 w 639970"/>
                <a:gd name="connsiteY24" fmla="*/ 68349 h 264448"/>
                <a:gd name="connsiteX25" fmla="*/ 639970 w 639970"/>
                <a:gd name="connsiteY25" fmla="*/ 264448 h 264448"/>
                <a:gd name="connsiteX0" fmla="*/ 0 w 640337"/>
                <a:gd name="connsiteY0" fmla="*/ 263929 h 264448"/>
                <a:gd name="connsiteX1" fmla="*/ 8354 w 640337"/>
                <a:gd name="connsiteY1" fmla="*/ 57652 h 264448"/>
                <a:gd name="connsiteX2" fmla="*/ 72523 w 640337"/>
                <a:gd name="connsiteY2" fmla="*/ 9528 h 264448"/>
                <a:gd name="connsiteX3" fmla="*/ 131344 w 640337"/>
                <a:gd name="connsiteY3" fmla="*/ 212728 h 264448"/>
                <a:gd name="connsiteX4" fmla="*/ 179470 w 640337"/>
                <a:gd name="connsiteY4" fmla="*/ 148559 h 264448"/>
                <a:gd name="connsiteX5" fmla="*/ 222249 w 640337"/>
                <a:gd name="connsiteY5" fmla="*/ 202033 h 264448"/>
                <a:gd name="connsiteX6" fmla="*/ 254333 w 640337"/>
                <a:gd name="connsiteY6" fmla="*/ 9528 h 264448"/>
                <a:gd name="connsiteX7" fmla="*/ 259681 w 640337"/>
                <a:gd name="connsiteY7" fmla="*/ 228770 h 264448"/>
                <a:gd name="connsiteX8" fmla="*/ 286418 w 640337"/>
                <a:gd name="connsiteY8" fmla="*/ 95085 h 264448"/>
                <a:gd name="connsiteX9" fmla="*/ 297112 w 640337"/>
                <a:gd name="connsiteY9" fmla="*/ 202033 h 264448"/>
                <a:gd name="connsiteX10" fmla="*/ 318502 w 640337"/>
                <a:gd name="connsiteY10" fmla="*/ 137864 h 264448"/>
                <a:gd name="connsiteX11" fmla="*/ 350586 w 640337"/>
                <a:gd name="connsiteY11" fmla="*/ 148559 h 264448"/>
                <a:gd name="connsiteX12" fmla="*/ 361281 w 640337"/>
                <a:gd name="connsiteY12" fmla="*/ 89738 h 264448"/>
                <a:gd name="connsiteX13" fmla="*/ 377323 w 640337"/>
                <a:gd name="connsiteY13" fmla="*/ 191338 h 264448"/>
                <a:gd name="connsiteX14" fmla="*/ 398712 w 640337"/>
                <a:gd name="connsiteY14" fmla="*/ 148559 h 264448"/>
                <a:gd name="connsiteX15" fmla="*/ 430797 w 640337"/>
                <a:gd name="connsiteY15" fmla="*/ 185991 h 264448"/>
                <a:gd name="connsiteX16" fmla="*/ 452186 w 640337"/>
                <a:gd name="connsiteY16" fmla="*/ 132517 h 264448"/>
                <a:gd name="connsiteX17" fmla="*/ 462881 w 640337"/>
                <a:gd name="connsiteY17" fmla="*/ 164601 h 264448"/>
                <a:gd name="connsiteX18" fmla="*/ 489618 w 640337"/>
                <a:gd name="connsiteY18" fmla="*/ 14875 h 264448"/>
                <a:gd name="connsiteX19" fmla="*/ 511007 w 640337"/>
                <a:gd name="connsiteY19" fmla="*/ 95085 h 264448"/>
                <a:gd name="connsiteX20" fmla="*/ 521702 w 640337"/>
                <a:gd name="connsiteY20" fmla="*/ 68349 h 264448"/>
                <a:gd name="connsiteX21" fmla="*/ 537744 w 640337"/>
                <a:gd name="connsiteY21" fmla="*/ 89738 h 264448"/>
                <a:gd name="connsiteX22" fmla="*/ 569828 w 640337"/>
                <a:gd name="connsiteY22" fmla="*/ 57654 h 264448"/>
                <a:gd name="connsiteX23" fmla="*/ 591218 w 640337"/>
                <a:gd name="connsiteY23" fmla="*/ 84391 h 264448"/>
                <a:gd name="connsiteX24" fmla="*/ 612607 w 640337"/>
                <a:gd name="connsiteY24" fmla="*/ 68349 h 264448"/>
                <a:gd name="connsiteX25" fmla="*/ 638597 w 640337"/>
                <a:gd name="connsiteY25" fmla="*/ 64254 h 264448"/>
                <a:gd name="connsiteX26" fmla="*/ 639970 w 640337"/>
                <a:gd name="connsiteY26" fmla="*/ 264448 h 264448"/>
                <a:gd name="connsiteX0" fmla="*/ 0 w 644485"/>
                <a:gd name="connsiteY0" fmla="*/ 263929 h 264448"/>
                <a:gd name="connsiteX1" fmla="*/ 8354 w 644485"/>
                <a:gd name="connsiteY1" fmla="*/ 57652 h 264448"/>
                <a:gd name="connsiteX2" fmla="*/ 72523 w 644485"/>
                <a:gd name="connsiteY2" fmla="*/ 9528 h 264448"/>
                <a:gd name="connsiteX3" fmla="*/ 131344 w 644485"/>
                <a:gd name="connsiteY3" fmla="*/ 212728 h 264448"/>
                <a:gd name="connsiteX4" fmla="*/ 179470 w 644485"/>
                <a:gd name="connsiteY4" fmla="*/ 148559 h 264448"/>
                <a:gd name="connsiteX5" fmla="*/ 222249 w 644485"/>
                <a:gd name="connsiteY5" fmla="*/ 202033 h 264448"/>
                <a:gd name="connsiteX6" fmla="*/ 254333 w 644485"/>
                <a:gd name="connsiteY6" fmla="*/ 9528 h 264448"/>
                <a:gd name="connsiteX7" fmla="*/ 259681 w 644485"/>
                <a:gd name="connsiteY7" fmla="*/ 228770 h 264448"/>
                <a:gd name="connsiteX8" fmla="*/ 286418 w 644485"/>
                <a:gd name="connsiteY8" fmla="*/ 95085 h 264448"/>
                <a:gd name="connsiteX9" fmla="*/ 297112 w 644485"/>
                <a:gd name="connsiteY9" fmla="*/ 202033 h 264448"/>
                <a:gd name="connsiteX10" fmla="*/ 318502 w 644485"/>
                <a:gd name="connsiteY10" fmla="*/ 137864 h 264448"/>
                <a:gd name="connsiteX11" fmla="*/ 350586 w 644485"/>
                <a:gd name="connsiteY11" fmla="*/ 148559 h 264448"/>
                <a:gd name="connsiteX12" fmla="*/ 361281 w 644485"/>
                <a:gd name="connsiteY12" fmla="*/ 89738 h 264448"/>
                <a:gd name="connsiteX13" fmla="*/ 377323 w 644485"/>
                <a:gd name="connsiteY13" fmla="*/ 191338 h 264448"/>
                <a:gd name="connsiteX14" fmla="*/ 398712 w 644485"/>
                <a:gd name="connsiteY14" fmla="*/ 148559 h 264448"/>
                <a:gd name="connsiteX15" fmla="*/ 430797 w 644485"/>
                <a:gd name="connsiteY15" fmla="*/ 185991 h 264448"/>
                <a:gd name="connsiteX16" fmla="*/ 452186 w 644485"/>
                <a:gd name="connsiteY16" fmla="*/ 132517 h 264448"/>
                <a:gd name="connsiteX17" fmla="*/ 462881 w 644485"/>
                <a:gd name="connsiteY17" fmla="*/ 164601 h 264448"/>
                <a:gd name="connsiteX18" fmla="*/ 489618 w 644485"/>
                <a:gd name="connsiteY18" fmla="*/ 14875 h 264448"/>
                <a:gd name="connsiteX19" fmla="*/ 511007 w 644485"/>
                <a:gd name="connsiteY19" fmla="*/ 95085 h 264448"/>
                <a:gd name="connsiteX20" fmla="*/ 521702 w 644485"/>
                <a:gd name="connsiteY20" fmla="*/ 68349 h 264448"/>
                <a:gd name="connsiteX21" fmla="*/ 537744 w 644485"/>
                <a:gd name="connsiteY21" fmla="*/ 89738 h 264448"/>
                <a:gd name="connsiteX22" fmla="*/ 569828 w 644485"/>
                <a:gd name="connsiteY22" fmla="*/ 57654 h 264448"/>
                <a:gd name="connsiteX23" fmla="*/ 591218 w 644485"/>
                <a:gd name="connsiteY23" fmla="*/ 84391 h 264448"/>
                <a:gd name="connsiteX24" fmla="*/ 612607 w 644485"/>
                <a:gd name="connsiteY24" fmla="*/ 68349 h 264448"/>
                <a:gd name="connsiteX25" fmla="*/ 643359 w 644485"/>
                <a:gd name="connsiteY25" fmla="*/ 71398 h 264448"/>
                <a:gd name="connsiteX26" fmla="*/ 639970 w 644485"/>
                <a:gd name="connsiteY26" fmla="*/ 264448 h 264448"/>
                <a:gd name="connsiteX0" fmla="*/ 0 w 643359"/>
                <a:gd name="connsiteY0" fmla="*/ 263929 h 264448"/>
                <a:gd name="connsiteX1" fmla="*/ 8354 w 643359"/>
                <a:gd name="connsiteY1" fmla="*/ 57652 h 264448"/>
                <a:gd name="connsiteX2" fmla="*/ 72523 w 643359"/>
                <a:gd name="connsiteY2" fmla="*/ 9528 h 264448"/>
                <a:gd name="connsiteX3" fmla="*/ 131344 w 643359"/>
                <a:gd name="connsiteY3" fmla="*/ 212728 h 264448"/>
                <a:gd name="connsiteX4" fmla="*/ 179470 w 643359"/>
                <a:gd name="connsiteY4" fmla="*/ 148559 h 264448"/>
                <a:gd name="connsiteX5" fmla="*/ 222249 w 643359"/>
                <a:gd name="connsiteY5" fmla="*/ 202033 h 264448"/>
                <a:gd name="connsiteX6" fmla="*/ 254333 w 643359"/>
                <a:gd name="connsiteY6" fmla="*/ 9528 h 264448"/>
                <a:gd name="connsiteX7" fmla="*/ 259681 w 643359"/>
                <a:gd name="connsiteY7" fmla="*/ 228770 h 264448"/>
                <a:gd name="connsiteX8" fmla="*/ 286418 w 643359"/>
                <a:gd name="connsiteY8" fmla="*/ 95085 h 264448"/>
                <a:gd name="connsiteX9" fmla="*/ 297112 w 643359"/>
                <a:gd name="connsiteY9" fmla="*/ 202033 h 264448"/>
                <a:gd name="connsiteX10" fmla="*/ 318502 w 643359"/>
                <a:gd name="connsiteY10" fmla="*/ 137864 h 264448"/>
                <a:gd name="connsiteX11" fmla="*/ 350586 w 643359"/>
                <a:gd name="connsiteY11" fmla="*/ 148559 h 264448"/>
                <a:gd name="connsiteX12" fmla="*/ 361281 w 643359"/>
                <a:gd name="connsiteY12" fmla="*/ 89738 h 264448"/>
                <a:gd name="connsiteX13" fmla="*/ 377323 w 643359"/>
                <a:gd name="connsiteY13" fmla="*/ 191338 h 264448"/>
                <a:gd name="connsiteX14" fmla="*/ 398712 w 643359"/>
                <a:gd name="connsiteY14" fmla="*/ 148559 h 264448"/>
                <a:gd name="connsiteX15" fmla="*/ 430797 w 643359"/>
                <a:gd name="connsiteY15" fmla="*/ 185991 h 264448"/>
                <a:gd name="connsiteX16" fmla="*/ 452186 w 643359"/>
                <a:gd name="connsiteY16" fmla="*/ 132517 h 264448"/>
                <a:gd name="connsiteX17" fmla="*/ 462881 w 643359"/>
                <a:gd name="connsiteY17" fmla="*/ 164601 h 264448"/>
                <a:gd name="connsiteX18" fmla="*/ 489618 w 643359"/>
                <a:gd name="connsiteY18" fmla="*/ 14875 h 264448"/>
                <a:gd name="connsiteX19" fmla="*/ 511007 w 643359"/>
                <a:gd name="connsiteY19" fmla="*/ 95085 h 264448"/>
                <a:gd name="connsiteX20" fmla="*/ 521702 w 643359"/>
                <a:gd name="connsiteY20" fmla="*/ 68349 h 264448"/>
                <a:gd name="connsiteX21" fmla="*/ 537744 w 643359"/>
                <a:gd name="connsiteY21" fmla="*/ 89738 h 264448"/>
                <a:gd name="connsiteX22" fmla="*/ 569828 w 643359"/>
                <a:gd name="connsiteY22" fmla="*/ 57654 h 264448"/>
                <a:gd name="connsiteX23" fmla="*/ 591218 w 643359"/>
                <a:gd name="connsiteY23" fmla="*/ 84391 h 264448"/>
                <a:gd name="connsiteX24" fmla="*/ 612607 w 643359"/>
                <a:gd name="connsiteY24" fmla="*/ 68349 h 264448"/>
                <a:gd name="connsiteX25" fmla="*/ 643359 w 643359"/>
                <a:gd name="connsiteY25" fmla="*/ 71398 h 264448"/>
                <a:gd name="connsiteX26" fmla="*/ 639970 w 643359"/>
                <a:gd name="connsiteY26" fmla="*/ 264448 h 264448"/>
                <a:gd name="connsiteX0" fmla="*/ 0 w 643359"/>
                <a:gd name="connsiteY0" fmla="*/ 263929 h 264448"/>
                <a:gd name="connsiteX1" fmla="*/ 8354 w 643359"/>
                <a:gd name="connsiteY1" fmla="*/ 57652 h 264448"/>
                <a:gd name="connsiteX2" fmla="*/ 72523 w 643359"/>
                <a:gd name="connsiteY2" fmla="*/ 9528 h 264448"/>
                <a:gd name="connsiteX3" fmla="*/ 131344 w 643359"/>
                <a:gd name="connsiteY3" fmla="*/ 212728 h 264448"/>
                <a:gd name="connsiteX4" fmla="*/ 179470 w 643359"/>
                <a:gd name="connsiteY4" fmla="*/ 148559 h 264448"/>
                <a:gd name="connsiteX5" fmla="*/ 222249 w 643359"/>
                <a:gd name="connsiteY5" fmla="*/ 202033 h 264448"/>
                <a:gd name="connsiteX6" fmla="*/ 254333 w 643359"/>
                <a:gd name="connsiteY6" fmla="*/ 9528 h 264448"/>
                <a:gd name="connsiteX7" fmla="*/ 259681 w 643359"/>
                <a:gd name="connsiteY7" fmla="*/ 228770 h 264448"/>
                <a:gd name="connsiteX8" fmla="*/ 286418 w 643359"/>
                <a:gd name="connsiteY8" fmla="*/ 95085 h 264448"/>
                <a:gd name="connsiteX9" fmla="*/ 297112 w 643359"/>
                <a:gd name="connsiteY9" fmla="*/ 202033 h 264448"/>
                <a:gd name="connsiteX10" fmla="*/ 318502 w 643359"/>
                <a:gd name="connsiteY10" fmla="*/ 137864 h 264448"/>
                <a:gd name="connsiteX11" fmla="*/ 350586 w 643359"/>
                <a:gd name="connsiteY11" fmla="*/ 148559 h 264448"/>
                <a:gd name="connsiteX12" fmla="*/ 361281 w 643359"/>
                <a:gd name="connsiteY12" fmla="*/ 89738 h 264448"/>
                <a:gd name="connsiteX13" fmla="*/ 377323 w 643359"/>
                <a:gd name="connsiteY13" fmla="*/ 191338 h 264448"/>
                <a:gd name="connsiteX14" fmla="*/ 398712 w 643359"/>
                <a:gd name="connsiteY14" fmla="*/ 148559 h 264448"/>
                <a:gd name="connsiteX15" fmla="*/ 430797 w 643359"/>
                <a:gd name="connsiteY15" fmla="*/ 185991 h 264448"/>
                <a:gd name="connsiteX16" fmla="*/ 452186 w 643359"/>
                <a:gd name="connsiteY16" fmla="*/ 132517 h 264448"/>
                <a:gd name="connsiteX17" fmla="*/ 462881 w 643359"/>
                <a:gd name="connsiteY17" fmla="*/ 164601 h 264448"/>
                <a:gd name="connsiteX18" fmla="*/ 489618 w 643359"/>
                <a:gd name="connsiteY18" fmla="*/ 14875 h 264448"/>
                <a:gd name="connsiteX19" fmla="*/ 511007 w 643359"/>
                <a:gd name="connsiteY19" fmla="*/ 95085 h 264448"/>
                <a:gd name="connsiteX20" fmla="*/ 521702 w 643359"/>
                <a:gd name="connsiteY20" fmla="*/ 68349 h 264448"/>
                <a:gd name="connsiteX21" fmla="*/ 537744 w 643359"/>
                <a:gd name="connsiteY21" fmla="*/ 89738 h 264448"/>
                <a:gd name="connsiteX22" fmla="*/ 569828 w 643359"/>
                <a:gd name="connsiteY22" fmla="*/ 57654 h 264448"/>
                <a:gd name="connsiteX23" fmla="*/ 591218 w 643359"/>
                <a:gd name="connsiteY23" fmla="*/ 84391 h 264448"/>
                <a:gd name="connsiteX24" fmla="*/ 612607 w 643359"/>
                <a:gd name="connsiteY24" fmla="*/ 68349 h 264448"/>
                <a:gd name="connsiteX25" fmla="*/ 643359 w 643359"/>
                <a:gd name="connsiteY25" fmla="*/ 71398 h 264448"/>
                <a:gd name="connsiteX26" fmla="*/ 639970 w 643359"/>
                <a:gd name="connsiteY26" fmla="*/ 264448 h 264448"/>
                <a:gd name="connsiteX0" fmla="*/ 0 w 643359"/>
                <a:gd name="connsiteY0" fmla="*/ 263929 h 264448"/>
                <a:gd name="connsiteX1" fmla="*/ 8354 w 643359"/>
                <a:gd name="connsiteY1" fmla="*/ 57652 h 264448"/>
                <a:gd name="connsiteX2" fmla="*/ 72523 w 643359"/>
                <a:gd name="connsiteY2" fmla="*/ 9528 h 264448"/>
                <a:gd name="connsiteX3" fmla="*/ 131344 w 643359"/>
                <a:gd name="connsiteY3" fmla="*/ 212728 h 264448"/>
                <a:gd name="connsiteX4" fmla="*/ 179470 w 643359"/>
                <a:gd name="connsiteY4" fmla="*/ 148559 h 264448"/>
                <a:gd name="connsiteX5" fmla="*/ 222249 w 643359"/>
                <a:gd name="connsiteY5" fmla="*/ 202033 h 264448"/>
                <a:gd name="connsiteX6" fmla="*/ 254333 w 643359"/>
                <a:gd name="connsiteY6" fmla="*/ 9528 h 264448"/>
                <a:gd name="connsiteX7" fmla="*/ 259681 w 643359"/>
                <a:gd name="connsiteY7" fmla="*/ 228770 h 264448"/>
                <a:gd name="connsiteX8" fmla="*/ 286418 w 643359"/>
                <a:gd name="connsiteY8" fmla="*/ 95085 h 264448"/>
                <a:gd name="connsiteX9" fmla="*/ 297112 w 643359"/>
                <a:gd name="connsiteY9" fmla="*/ 202033 h 264448"/>
                <a:gd name="connsiteX10" fmla="*/ 318502 w 643359"/>
                <a:gd name="connsiteY10" fmla="*/ 137864 h 264448"/>
                <a:gd name="connsiteX11" fmla="*/ 350586 w 643359"/>
                <a:gd name="connsiteY11" fmla="*/ 148559 h 264448"/>
                <a:gd name="connsiteX12" fmla="*/ 361281 w 643359"/>
                <a:gd name="connsiteY12" fmla="*/ 89738 h 264448"/>
                <a:gd name="connsiteX13" fmla="*/ 377323 w 643359"/>
                <a:gd name="connsiteY13" fmla="*/ 191338 h 264448"/>
                <a:gd name="connsiteX14" fmla="*/ 398712 w 643359"/>
                <a:gd name="connsiteY14" fmla="*/ 148559 h 264448"/>
                <a:gd name="connsiteX15" fmla="*/ 430797 w 643359"/>
                <a:gd name="connsiteY15" fmla="*/ 185991 h 264448"/>
                <a:gd name="connsiteX16" fmla="*/ 452186 w 643359"/>
                <a:gd name="connsiteY16" fmla="*/ 132517 h 264448"/>
                <a:gd name="connsiteX17" fmla="*/ 462881 w 643359"/>
                <a:gd name="connsiteY17" fmla="*/ 164601 h 264448"/>
                <a:gd name="connsiteX18" fmla="*/ 489618 w 643359"/>
                <a:gd name="connsiteY18" fmla="*/ 14875 h 264448"/>
                <a:gd name="connsiteX19" fmla="*/ 511007 w 643359"/>
                <a:gd name="connsiteY19" fmla="*/ 95085 h 264448"/>
                <a:gd name="connsiteX20" fmla="*/ 521702 w 643359"/>
                <a:gd name="connsiteY20" fmla="*/ 68349 h 264448"/>
                <a:gd name="connsiteX21" fmla="*/ 537744 w 643359"/>
                <a:gd name="connsiteY21" fmla="*/ 89738 h 264448"/>
                <a:gd name="connsiteX22" fmla="*/ 569828 w 643359"/>
                <a:gd name="connsiteY22" fmla="*/ 57654 h 264448"/>
                <a:gd name="connsiteX23" fmla="*/ 591218 w 643359"/>
                <a:gd name="connsiteY23" fmla="*/ 84391 h 264448"/>
                <a:gd name="connsiteX24" fmla="*/ 612607 w 643359"/>
                <a:gd name="connsiteY24" fmla="*/ 68349 h 264448"/>
                <a:gd name="connsiteX25" fmla="*/ 643359 w 643359"/>
                <a:gd name="connsiteY25" fmla="*/ 71398 h 264448"/>
                <a:gd name="connsiteX26" fmla="*/ 639970 w 643359"/>
                <a:gd name="connsiteY26" fmla="*/ 264448 h 264448"/>
                <a:gd name="connsiteX0" fmla="*/ 0 w 639970"/>
                <a:gd name="connsiteY0" fmla="*/ 263929 h 264448"/>
                <a:gd name="connsiteX1" fmla="*/ 8354 w 639970"/>
                <a:gd name="connsiteY1" fmla="*/ 57652 h 264448"/>
                <a:gd name="connsiteX2" fmla="*/ 72523 w 639970"/>
                <a:gd name="connsiteY2" fmla="*/ 9528 h 264448"/>
                <a:gd name="connsiteX3" fmla="*/ 131344 w 639970"/>
                <a:gd name="connsiteY3" fmla="*/ 212728 h 264448"/>
                <a:gd name="connsiteX4" fmla="*/ 179470 w 639970"/>
                <a:gd name="connsiteY4" fmla="*/ 148559 h 264448"/>
                <a:gd name="connsiteX5" fmla="*/ 222249 w 639970"/>
                <a:gd name="connsiteY5" fmla="*/ 202033 h 264448"/>
                <a:gd name="connsiteX6" fmla="*/ 254333 w 639970"/>
                <a:gd name="connsiteY6" fmla="*/ 9528 h 264448"/>
                <a:gd name="connsiteX7" fmla="*/ 259681 w 639970"/>
                <a:gd name="connsiteY7" fmla="*/ 228770 h 264448"/>
                <a:gd name="connsiteX8" fmla="*/ 286418 w 639970"/>
                <a:gd name="connsiteY8" fmla="*/ 95085 h 264448"/>
                <a:gd name="connsiteX9" fmla="*/ 297112 w 639970"/>
                <a:gd name="connsiteY9" fmla="*/ 202033 h 264448"/>
                <a:gd name="connsiteX10" fmla="*/ 318502 w 639970"/>
                <a:gd name="connsiteY10" fmla="*/ 137864 h 264448"/>
                <a:gd name="connsiteX11" fmla="*/ 350586 w 639970"/>
                <a:gd name="connsiteY11" fmla="*/ 148559 h 264448"/>
                <a:gd name="connsiteX12" fmla="*/ 361281 w 639970"/>
                <a:gd name="connsiteY12" fmla="*/ 89738 h 264448"/>
                <a:gd name="connsiteX13" fmla="*/ 377323 w 639970"/>
                <a:gd name="connsiteY13" fmla="*/ 191338 h 264448"/>
                <a:gd name="connsiteX14" fmla="*/ 398712 w 639970"/>
                <a:gd name="connsiteY14" fmla="*/ 148559 h 264448"/>
                <a:gd name="connsiteX15" fmla="*/ 430797 w 639970"/>
                <a:gd name="connsiteY15" fmla="*/ 185991 h 264448"/>
                <a:gd name="connsiteX16" fmla="*/ 452186 w 639970"/>
                <a:gd name="connsiteY16" fmla="*/ 132517 h 264448"/>
                <a:gd name="connsiteX17" fmla="*/ 462881 w 639970"/>
                <a:gd name="connsiteY17" fmla="*/ 164601 h 264448"/>
                <a:gd name="connsiteX18" fmla="*/ 489618 w 639970"/>
                <a:gd name="connsiteY18" fmla="*/ 14875 h 264448"/>
                <a:gd name="connsiteX19" fmla="*/ 511007 w 639970"/>
                <a:gd name="connsiteY19" fmla="*/ 95085 h 264448"/>
                <a:gd name="connsiteX20" fmla="*/ 521702 w 639970"/>
                <a:gd name="connsiteY20" fmla="*/ 68349 h 264448"/>
                <a:gd name="connsiteX21" fmla="*/ 537744 w 639970"/>
                <a:gd name="connsiteY21" fmla="*/ 89738 h 264448"/>
                <a:gd name="connsiteX22" fmla="*/ 569828 w 639970"/>
                <a:gd name="connsiteY22" fmla="*/ 57654 h 264448"/>
                <a:gd name="connsiteX23" fmla="*/ 591218 w 639970"/>
                <a:gd name="connsiteY23" fmla="*/ 84391 h 264448"/>
                <a:gd name="connsiteX24" fmla="*/ 612607 w 639970"/>
                <a:gd name="connsiteY24" fmla="*/ 68349 h 264448"/>
                <a:gd name="connsiteX25" fmla="*/ 636215 w 639970"/>
                <a:gd name="connsiteY25" fmla="*/ 69016 h 264448"/>
                <a:gd name="connsiteX26" fmla="*/ 639970 w 639970"/>
                <a:gd name="connsiteY26" fmla="*/ 264448 h 264448"/>
                <a:gd name="connsiteX0" fmla="*/ 0 w 639970"/>
                <a:gd name="connsiteY0" fmla="*/ 254486 h 255005"/>
                <a:gd name="connsiteX1" fmla="*/ 3591 w 639970"/>
                <a:gd name="connsiteY1" fmla="*/ 181559 h 255005"/>
                <a:gd name="connsiteX2" fmla="*/ 72523 w 639970"/>
                <a:gd name="connsiteY2" fmla="*/ 85 h 255005"/>
                <a:gd name="connsiteX3" fmla="*/ 131344 w 639970"/>
                <a:gd name="connsiteY3" fmla="*/ 203285 h 255005"/>
                <a:gd name="connsiteX4" fmla="*/ 179470 w 639970"/>
                <a:gd name="connsiteY4" fmla="*/ 139116 h 255005"/>
                <a:gd name="connsiteX5" fmla="*/ 222249 w 639970"/>
                <a:gd name="connsiteY5" fmla="*/ 192590 h 255005"/>
                <a:gd name="connsiteX6" fmla="*/ 254333 w 639970"/>
                <a:gd name="connsiteY6" fmla="*/ 85 h 255005"/>
                <a:gd name="connsiteX7" fmla="*/ 259681 w 639970"/>
                <a:gd name="connsiteY7" fmla="*/ 219327 h 255005"/>
                <a:gd name="connsiteX8" fmla="*/ 286418 w 639970"/>
                <a:gd name="connsiteY8" fmla="*/ 85642 h 255005"/>
                <a:gd name="connsiteX9" fmla="*/ 297112 w 639970"/>
                <a:gd name="connsiteY9" fmla="*/ 192590 h 255005"/>
                <a:gd name="connsiteX10" fmla="*/ 318502 w 639970"/>
                <a:gd name="connsiteY10" fmla="*/ 128421 h 255005"/>
                <a:gd name="connsiteX11" fmla="*/ 350586 w 639970"/>
                <a:gd name="connsiteY11" fmla="*/ 139116 h 255005"/>
                <a:gd name="connsiteX12" fmla="*/ 361281 w 639970"/>
                <a:gd name="connsiteY12" fmla="*/ 80295 h 255005"/>
                <a:gd name="connsiteX13" fmla="*/ 377323 w 639970"/>
                <a:gd name="connsiteY13" fmla="*/ 181895 h 255005"/>
                <a:gd name="connsiteX14" fmla="*/ 398712 w 639970"/>
                <a:gd name="connsiteY14" fmla="*/ 139116 h 255005"/>
                <a:gd name="connsiteX15" fmla="*/ 430797 w 639970"/>
                <a:gd name="connsiteY15" fmla="*/ 176548 h 255005"/>
                <a:gd name="connsiteX16" fmla="*/ 452186 w 639970"/>
                <a:gd name="connsiteY16" fmla="*/ 123074 h 255005"/>
                <a:gd name="connsiteX17" fmla="*/ 462881 w 639970"/>
                <a:gd name="connsiteY17" fmla="*/ 155158 h 255005"/>
                <a:gd name="connsiteX18" fmla="*/ 489618 w 639970"/>
                <a:gd name="connsiteY18" fmla="*/ 5432 h 255005"/>
                <a:gd name="connsiteX19" fmla="*/ 511007 w 639970"/>
                <a:gd name="connsiteY19" fmla="*/ 85642 h 255005"/>
                <a:gd name="connsiteX20" fmla="*/ 521702 w 639970"/>
                <a:gd name="connsiteY20" fmla="*/ 58906 h 255005"/>
                <a:gd name="connsiteX21" fmla="*/ 537744 w 639970"/>
                <a:gd name="connsiteY21" fmla="*/ 80295 h 255005"/>
                <a:gd name="connsiteX22" fmla="*/ 569828 w 639970"/>
                <a:gd name="connsiteY22" fmla="*/ 48211 h 255005"/>
                <a:gd name="connsiteX23" fmla="*/ 591218 w 639970"/>
                <a:gd name="connsiteY23" fmla="*/ 74948 h 255005"/>
                <a:gd name="connsiteX24" fmla="*/ 612607 w 639970"/>
                <a:gd name="connsiteY24" fmla="*/ 58906 h 255005"/>
                <a:gd name="connsiteX25" fmla="*/ 636215 w 639970"/>
                <a:gd name="connsiteY25" fmla="*/ 59573 h 255005"/>
                <a:gd name="connsiteX26" fmla="*/ 639970 w 639970"/>
                <a:gd name="connsiteY26" fmla="*/ 255005 h 255005"/>
                <a:gd name="connsiteX0" fmla="*/ 0 w 639970"/>
                <a:gd name="connsiteY0" fmla="*/ 254486 h 255005"/>
                <a:gd name="connsiteX1" fmla="*/ 3591 w 639970"/>
                <a:gd name="connsiteY1" fmla="*/ 181559 h 255005"/>
                <a:gd name="connsiteX2" fmla="*/ 60617 w 639970"/>
                <a:gd name="connsiteY2" fmla="*/ 176297 h 255005"/>
                <a:gd name="connsiteX3" fmla="*/ 131344 w 639970"/>
                <a:gd name="connsiteY3" fmla="*/ 203285 h 255005"/>
                <a:gd name="connsiteX4" fmla="*/ 179470 w 639970"/>
                <a:gd name="connsiteY4" fmla="*/ 139116 h 255005"/>
                <a:gd name="connsiteX5" fmla="*/ 222249 w 639970"/>
                <a:gd name="connsiteY5" fmla="*/ 192590 h 255005"/>
                <a:gd name="connsiteX6" fmla="*/ 254333 w 639970"/>
                <a:gd name="connsiteY6" fmla="*/ 85 h 255005"/>
                <a:gd name="connsiteX7" fmla="*/ 259681 w 639970"/>
                <a:gd name="connsiteY7" fmla="*/ 219327 h 255005"/>
                <a:gd name="connsiteX8" fmla="*/ 286418 w 639970"/>
                <a:gd name="connsiteY8" fmla="*/ 85642 h 255005"/>
                <a:gd name="connsiteX9" fmla="*/ 297112 w 639970"/>
                <a:gd name="connsiteY9" fmla="*/ 192590 h 255005"/>
                <a:gd name="connsiteX10" fmla="*/ 318502 w 639970"/>
                <a:gd name="connsiteY10" fmla="*/ 128421 h 255005"/>
                <a:gd name="connsiteX11" fmla="*/ 350586 w 639970"/>
                <a:gd name="connsiteY11" fmla="*/ 139116 h 255005"/>
                <a:gd name="connsiteX12" fmla="*/ 361281 w 639970"/>
                <a:gd name="connsiteY12" fmla="*/ 80295 h 255005"/>
                <a:gd name="connsiteX13" fmla="*/ 377323 w 639970"/>
                <a:gd name="connsiteY13" fmla="*/ 181895 h 255005"/>
                <a:gd name="connsiteX14" fmla="*/ 398712 w 639970"/>
                <a:gd name="connsiteY14" fmla="*/ 139116 h 255005"/>
                <a:gd name="connsiteX15" fmla="*/ 430797 w 639970"/>
                <a:gd name="connsiteY15" fmla="*/ 176548 h 255005"/>
                <a:gd name="connsiteX16" fmla="*/ 452186 w 639970"/>
                <a:gd name="connsiteY16" fmla="*/ 123074 h 255005"/>
                <a:gd name="connsiteX17" fmla="*/ 462881 w 639970"/>
                <a:gd name="connsiteY17" fmla="*/ 155158 h 255005"/>
                <a:gd name="connsiteX18" fmla="*/ 489618 w 639970"/>
                <a:gd name="connsiteY18" fmla="*/ 5432 h 255005"/>
                <a:gd name="connsiteX19" fmla="*/ 511007 w 639970"/>
                <a:gd name="connsiteY19" fmla="*/ 85642 h 255005"/>
                <a:gd name="connsiteX20" fmla="*/ 521702 w 639970"/>
                <a:gd name="connsiteY20" fmla="*/ 58906 h 255005"/>
                <a:gd name="connsiteX21" fmla="*/ 537744 w 639970"/>
                <a:gd name="connsiteY21" fmla="*/ 80295 h 255005"/>
                <a:gd name="connsiteX22" fmla="*/ 569828 w 639970"/>
                <a:gd name="connsiteY22" fmla="*/ 48211 h 255005"/>
                <a:gd name="connsiteX23" fmla="*/ 591218 w 639970"/>
                <a:gd name="connsiteY23" fmla="*/ 74948 h 255005"/>
                <a:gd name="connsiteX24" fmla="*/ 612607 w 639970"/>
                <a:gd name="connsiteY24" fmla="*/ 58906 h 255005"/>
                <a:gd name="connsiteX25" fmla="*/ 636215 w 639970"/>
                <a:gd name="connsiteY25" fmla="*/ 59573 h 255005"/>
                <a:gd name="connsiteX26" fmla="*/ 639970 w 639970"/>
                <a:gd name="connsiteY26" fmla="*/ 255005 h 255005"/>
                <a:gd name="connsiteX0" fmla="*/ 0 w 639970"/>
                <a:gd name="connsiteY0" fmla="*/ 254486 h 255005"/>
                <a:gd name="connsiteX1" fmla="*/ 3591 w 639970"/>
                <a:gd name="connsiteY1" fmla="*/ 181559 h 255005"/>
                <a:gd name="connsiteX2" fmla="*/ 60617 w 639970"/>
                <a:gd name="connsiteY2" fmla="*/ 176297 h 255005"/>
                <a:gd name="connsiteX3" fmla="*/ 126581 w 639970"/>
                <a:gd name="connsiteY3" fmla="*/ 222335 h 255005"/>
                <a:gd name="connsiteX4" fmla="*/ 179470 w 639970"/>
                <a:gd name="connsiteY4" fmla="*/ 139116 h 255005"/>
                <a:gd name="connsiteX5" fmla="*/ 222249 w 639970"/>
                <a:gd name="connsiteY5" fmla="*/ 192590 h 255005"/>
                <a:gd name="connsiteX6" fmla="*/ 254333 w 639970"/>
                <a:gd name="connsiteY6" fmla="*/ 85 h 255005"/>
                <a:gd name="connsiteX7" fmla="*/ 259681 w 639970"/>
                <a:gd name="connsiteY7" fmla="*/ 219327 h 255005"/>
                <a:gd name="connsiteX8" fmla="*/ 286418 w 639970"/>
                <a:gd name="connsiteY8" fmla="*/ 85642 h 255005"/>
                <a:gd name="connsiteX9" fmla="*/ 297112 w 639970"/>
                <a:gd name="connsiteY9" fmla="*/ 192590 h 255005"/>
                <a:gd name="connsiteX10" fmla="*/ 318502 w 639970"/>
                <a:gd name="connsiteY10" fmla="*/ 128421 h 255005"/>
                <a:gd name="connsiteX11" fmla="*/ 350586 w 639970"/>
                <a:gd name="connsiteY11" fmla="*/ 139116 h 255005"/>
                <a:gd name="connsiteX12" fmla="*/ 361281 w 639970"/>
                <a:gd name="connsiteY12" fmla="*/ 80295 h 255005"/>
                <a:gd name="connsiteX13" fmla="*/ 377323 w 639970"/>
                <a:gd name="connsiteY13" fmla="*/ 181895 h 255005"/>
                <a:gd name="connsiteX14" fmla="*/ 398712 w 639970"/>
                <a:gd name="connsiteY14" fmla="*/ 139116 h 255005"/>
                <a:gd name="connsiteX15" fmla="*/ 430797 w 639970"/>
                <a:gd name="connsiteY15" fmla="*/ 176548 h 255005"/>
                <a:gd name="connsiteX16" fmla="*/ 452186 w 639970"/>
                <a:gd name="connsiteY16" fmla="*/ 123074 h 255005"/>
                <a:gd name="connsiteX17" fmla="*/ 462881 w 639970"/>
                <a:gd name="connsiteY17" fmla="*/ 155158 h 255005"/>
                <a:gd name="connsiteX18" fmla="*/ 489618 w 639970"/>
                <a:gd name="connsiteY18" fmla="*/ 5432 h 255005"/>
                <a:gd name="connsiteX19" fmla="*/ 511007 w 639970"/>
                <a:gd name="connsiteY19" fmla="*/ 85642 h 255005"/>
                <a:gd name="connsiteX20" fmla="*/ 521702 w 639970"/>
                <a:gd name="connsiteY20" fmla="*/ 58906 h 255005"/>
                <a:gd name="connsiteX21" fmla="*/ 537744 w 639970"/>
                <a:gd name="connsiteY21" fmla="*/ 80295 h 255005"/>
                <a:gd name="connsiteX22" fmla="*/ 569828 w 639970"/>
                <a:gd name="connsiteY22" fmla="*/ 48211 h 255005"/>
                <a:gd name="connsiteX23" fmla="*/ 591218 w 639970"/>
                <a:gd name="connsiteY23" fmla="*/ 74948 h 255005"/>
                <a:gd name="connsiteX24" fmla="*/ 612607 w 639970"/>
                <a:gd name="connsiteY24" fmla="*/ 58906 h 255005"/>
                <a:gd name="connsiteX25" fmla="*/ 636215 w 639970"/>
                <a:gd name="connsiteY25" fmla="*/ 59573 h 255005"/>
                <a:gd name="connsiteX26" fmla="*/ 639970 w 639970"/>
                <a:gd name="connsiteY26" fmla="*/ 255005 h 255005"/>
                <a:gd name="connsiteX0" fmla="*/ 0 w 639970"/>
                <a:gd name="connsiteY0" fmla="*/ 250163 h 250682"/>
                <a:gd name="connsiteX1" fmla="*/ 3591 w 639970"/>
                <a:gd name="connsiteY1" fmla="*/ 177236 h 250682"/>
                <a:gd name="connsiteX2" fmla="*/ 60617 w 639970"/>
                <a:gd name="connsiteY2" fmla="*/ 171974 h 250682"/>
                <a:gd name="connsiteX3" fmla="*/ 126581 w 639970"/>
                <a:gd name="connsiteY3" fmla="*/ 218012 h 250682"/>
                <a:gd name="connsiteX4" fmla="*/ 179470 w 639970"/>
                <a:gd name="connsiteY4" fmla="*/ 134793 h 250682"/>
                <a:gd name="connsiteX5" fmla="*/ 222249 w 639970"/>
                <a:gd name="connsiteY5" fmla="*/ 188267 h 250682"/>
                <a:gd name="connsiteX6" fmla="*/ 249570 w 639970"/>
                <a:gd name="connsiteY6" fmla="*/ 155306 h 250682"/>
                <a:gd name="connsiteX7" fmla="*/ 259681 w 639970"/>
                <a:gd name="connsiteY7" fmla="*/ 215004 h 250682"/>
                <a:gd name="connsiteX8" fmla="*/ 286418 w 639970"/>
                <a:gd name="connsiteY8" fmla="*/ 81319 h 250682"/>
                <a:gd name="connsiteX9" fmla="*/ 297112 w 639970"/>
                <a:gd name="connsiteY9" fmla="*/ 188267 h 250682"/>
                <a:gd name="connsiteX10" fmla="*/ 318502 w 639970"/>
                <a:gd name="connsiteY10" fmla="*/ 124098 h 250682"/>
                <a:gd name="connsiteX11" fmla="*/ 350586 w 639970"/>
                <a:gd name="connsiteY11" fmla="*/ 134793 h 250682"/>
                <a:gd name="connsiteX12" fmla="*/ 361281 w 639970"/>
                <a:gd name="connsiteY12" fmla="*/ 75972 h 250682"/>
                <a:gd name="connsiteX13" fmla="*/ 377323 w 639970"/>
                <a:gd name="connsiteY13" fmla="*/ 177572 h 250682"/>
                <a:gd name="connsiteX14" fmla="*/ 398712 w 639970"/>
                <a:gd name="connsiteY14" fmla="*/ 134793 h 250682"/>
                <a:gd name="connsiteX15" fmla="*/ 430797 w 639970"/>
                <a:gd name="connsiteY15" fmla="*/ 172225 h 250682"/>
                <a:gd name="connsiteX16" fmla="*/ 452186 w 639970"/>
                <a:gd name="connsiteY16" fmla="*/ 118751 h 250682"/>
                <a:gd name="connsiteX17" fmla="*/ 462881 w 639970"/>
                <a:gd name="connsiteY17" fmla="*/ 150835 h 250682"/>
                <a:gd name="connsiteX18" fmla="*/ 489618 w 639970"/>
                <a:gd name="connsiteY18" fmla="*/ 1109 h 250682"/>
                <a:gd name="connsiteX19" fmla="*/ 511007 w 639970"/>
                <a:gd name="connsiteY19" fmla="*/ 81319 h 250682"/>
                <a:gd name="connsiteX20" fmla="*/ 521702 w 639970"/>
                <a:gd name="connsiteY20" fmla="*/ 54583 h 250682"/>
                <a:gd name="connsiteX21" fmla="*/ 537744 w 639970"/>
                <a:gd name="connsiteY21" fmla="*/ 75972 h 250682"/>
                <a:gd name="connsiteX22" fmla="*/ 569828 w 639970"/>
                <a:gd name="connsiteY22" fmla="*/ 43888 h 250682"/>
                <a:gd name="connsiteX23" fmla="*/ 591218 w 639970"/>
                <a:gd name="connsiteY23" fmla="*/ 70625 h 250682"/>
                <a:gd name="connsiteX24" fmla="*/ 612607 w 639970"/>
                <a:gd name="connsiteY24" fmla="*/ 54583 h 250682"/>
                <a:gd name="connsiteX25" fmla="*/ 636215 w 639970"/>
                <a:gd name="connsiteY25" fmla="*/ 55250 h 250682"/>
                <a:gd name="connsiteX26" fmla="*/ 639970 w 639970"/>
                <a:gd name="connsiteY26" fmla="*/ 250682 h 250682"/>
                <a:gd name="connsiteX0" fmla="*/ 0 w 639970"/>
                <a:gd name="connsiteY0" fmla="*/ 250163 h 250682"/>
                <a:gd name="connsiteX1" fmla="*/ 3591 w 639970"/>
                <a:gd name="connsiteY1" fmla="*/ 177236 h 250682"/>
                <a:gd name="connsiteX2" fmla="*/ 60617 w 639970"/>
                <a:gd name="connsiteY2" fmla="*/ 171974 h 250682"/>
                <a:gd name="connsiteX3" fmla="*/ 126581 w 639970"/>
                <a:gd name="connsiteY3" fmla="*/ 218012 h 250682"/>
                <a:gd name="connsiteX4" fmla="*/ 179470 w 639970"/>
                <a:gd name="connsiteY4" fmla="*/ 134793 h 250682"/>
                <a:gd name="connsiteX5" fmla="*/ 222249 w 639970"/>
                <a:gd name="connsiteY5" fmla="*/ 188267 h 250682"/>
                <a:gd name="connsiteX6" fmla="*/ 249570 w 639970"/>
                <a:gd name="connsiteY6" fmla="*/ 155306 h 250682"/>
                <a:gd name="connsiteX7" fmla="*/ 259681 w 639970"/>
                <a:gd name="connsiteY7" fmla="*/ 215004 h 250682"/>
                <a:gd name="connsiteX8" fmla="*/ 286418 w 639970"/>
                <a:gd name="connsiteY8" fmla="*/ 81319 h 250682"/>
                <a:gd name="connsiteX9" fmla="*/ 297112 w 639970"/>
                <a:gd name="connsiteY9" fmla="*/ 188267 h 250682"/>
                <a:gd name="connsiteX10" fmla="*/ 318502 w 639970"/>
                <a:gd name="connsiteY10" fmla="*/ 124098 h 250682"/>
                <a:gd name="connsiteX11" fmla="*/ 350586 w 639970"/>
                <a:gd name="connsiteY11" fmla="*/ 134793 h 250682"/>
                <a:gd name="connsiteX12" fmla="*/ 373188 w 639970"/>
                <a:gd name="connsiteY12" fmla="*/ 221228 h 250682"/>
                <a:gd name="connsiteX13" fmla="*/ 377323 w 639970"/>
                <a:gd name="connsiteY13" fmla="*/ 177572 h 250682"/>
                <a:gd name="connsiteX14" fmla="*/ 398712 w 639970"/>
                <a:gd name="connsiteY14" fmla="*/ 134793 h 250682"/>
                <a:gd name="connsiteX15" fmla="*/ 430797 w 639970"/>
                <a:gd name="connsiteY15" fmla="*/ 172225 h 250682"/>
                <a:gd name="connsiteX16" fmla="*/ 452186 w 639970"/>
                <a:gd name="connsiteY16" fmla="*/ 118751 h 250682"/>
                <a:gd name="connsiteX17" fmla="*/ 462881 w 639970"/>
                <a:gd name="connsiteY17" fmla="*/ 150835 h 250682"/>
                <a:gd name="connsiteX18" fmla="*/ 489618 w 639970"/>
                <a:gd name="connsiteY18" fmla="*/ 1109 h 250682"/>
                <a:gd name="connsiteX19" fmla="*/ 511007 w 639970"/>
                <a:gd name="connsiteY19" fmla="*/ 81319 h 250682"/>
                <a:gd name="connsiteX20" fmla="*/ 521702 w 639970"/>
                <a:gd name="connsiteY20" fmla="*/ 54583 h 250682"/>
                <a:gd name="connsiteX21" fmla="*/ 537744 w 639970"/>
                <a:gd name="connsiteY21" fmla="*/ 75972 h 250682"/>
                <a:gd name="connsiteX22" fmla="*/ 569828 w 639970"/>
                <a:gd name="connsiteY22" fmla="*/ 43888 h 250682"/>
                <a:gd name="connsiteX23" fmla="*/ 591218 w 639970"/>
                <a:gd name="connsiteY23" fmla="*/ 70625 h 250682"/>
                <a:gd name="connsiteX24" fmla="*/ 612607 w 639970"/>
                <a:gd name="connsiteY24" fmla="*/ 54583 h 250682"/>
                <a:gd name="connsiteX25" fmla="*/ 636215 w 639970"/>
                <a:gd name="connsiteY25" fmla="*/ 55250 h 250682"/>
                <a:gd name="connsiteX26" fmla="*/ 639970 w 639970"/>
                <a:gd name="connsiteY26" fmla="*/ 250682 h 250682"/>
                <a:gd name="connsiteX0" fmla="*/ 0 w 639970"/>
                <a:gd name="connsiteY0" fmla="*/ 250163 h 250682"/>
                <a:gd name="connsiteX1" fmla="*/ 3591 w 639970"/>
                <a:gd name="connsiteY1" fmla="*/ 177236 h 250682"/>
                <a:gd name="connsiteX2" fmla="*/ 60617 w 639970"/>
                <a:gd name="connsiteY2" fmla="*/ 171974 h 250682"/>
                <a:gd name="connsiteX3" fmla="*/ 126581 w 639970"/>
                <a:gd name="connsiteY3" fmla="*/ 218012 h 250682"/>
                <a:gd name="connsiteX4" fmla="*/ 179470 w 639970"/>
                <a:gd name="connsiteY4" fmla="*/ 134793 h 250682"/>
                <a:gd name="connsiteX5" fmla="*/ 222249 w 639970"/>
                <a:gd name="connsiteY5" fmla="*/ 188267 h 250682"/>
                <a:gd name="connsiteX6" fmla="*/ 249570 w 639970"/>
                <a:gd name="connsiteY6" fmla="*/ 155306 h 250682"/>
                <a:gd name="connsiteX7" fmla="*/ 259681 w 639970"/>
                <a:gd name="connsiteY7" fmla="*/ 215004 h 250682"/>
                <a:gd name="connsiteX8" fmla="*/ 286418 w 639970"/>
                <a:gd name="connsiteY8" fmla="*/ 81319 h 250682"/>
                <a:gd name="connsiteX9" fmla="*/ 297112 w 639970"/>
                <a:gd name="connsiteY9" fmla="*/ 188267 h 250682"/>
                <a:gd name="connsiteX10" fmla="*/ 318502 w 639970"/>
                <a:gd name="connsiteY10" fmla="*/ 124098 h 250682"/>
                <a:gd name="connsiteX11" fmla="*/ 350586 w 639970"/>
                <a:gd name="connsiteY11" fmla="*/ 134793 h 250682"/>
                <a:gd name="connsiteX12" fmla="*/ 373188 w 639970"/>
                <a:gd name="connsiteY12" fmla="*/ 221228 h 250682"/>
                <a:gd name="connsiteX13" fmla="*/ 377323 w 639970"/>
                <a:gd name="connsiteY13" fmla="*/ 177572 h 250682"/>
                <a:gd name="connsiteX14" fmla="*/ 415381 w 639970"/>
                <a:gd name="connsiteY14" fmla="*/ 201468 h 250682"/>
                <a:gd name="connsiteX15" fmla="*/ 430797 w 639970"/>
                <a:gd name="connsiteY15" fmla="*/ 172225 h 250682"/>
                <a:gd name="connsiteX16" fmla="*/ 452186 w 639970"/>
                <a:gd name="connsiteY16" fmla="*/ 118751 h 250682"/>
                <a:gd name="connsiteX17" fmla="*/ 462881 w 639970"/>
                <a:gd name="connsiteY17" fmla="*/ 150835 h 250682"/>
                <a:gd name="connsiteX18" fmla="*/ 489618 w 639970"/>
                <a:gd name="connsiteY18" fmla="*/ 1109 h 250682"/>
                <a:gd name="connsiteX19" fmla="*/ 511007 w 639970"/>
                <a:gd name="connsiteY19" fmla="*/ 81319 h 250682"/>
                <a:gd name="connsiteX20" fmla="*/ 521702 w 639970"/>
                <a:gd name="connsiteY20" fmla="*/ 54583 h 250682"/>
                <a:gd name="connsiteX21" fmla="*/ 537744 w 639970"/>
                <a:gd name="connsiteY21" fmla="*/ 75972 h 250682"/>
                <a:gd name="connsiteX22" fmla="*/ 569828 w 639970"/>
                <a:gd name="connsiteY22" fmla="*/ 43888 h 250682"/>
                <a:gd name="connsiteX23" fmla="*/ 591218 w 639970"/>
                <a:gd name="connsiteY23" fmla="*/ 70625 h 250682"/>
                <a:gd name="connsiteX24" fmla="*/ 612607 w 639970"/>
                <a:gd name="connsiteY24" fmla="*/ 54583 h 250682"/>
                <a:gd name="connsiteX25" fmla="*/ 636215 w 639970"/>
                <a:gd name="connsiteY25" fmla="*/ 55250 h 250682"/>
                <a:gd name="connsiteX26" fmla="*/ 639970 w 639970"/>
                <a:gd name="connsiteY26" fmla="*/ 250682 h 250682"/>
                <a:gd name="connsiteX0" fmla="*/ 0 w 639970"/>
                <a:gd name="connsiteY0" fmla="*/ 250163 h 250682"/>
                <a:gd name="connsiteX1" fmla="*/ 3591 w 639970"/>
                <a:gd name="connsiteY1" fmla="*/ 177236 h 250682"/>
                <a:gd name="connsiteX2" fmla="*/ 60617 w 639970"/>
                <a:gd name="connsiteY2" fmla="*/ 171974 h 250682"/>
                <a:gd name="connsiteX3" fmla="*/ 126581 w 639970"/>
                <a:gd name="connsiteY3" fmla="*/ 218012 h 250682"/>
                <a:gd name="connsiteX4" fmla="*/ 179470 w 639970"/>
                <a:gd name="connsiteY4" fmla="*/ 134793 h 250682"/>
                <a:gd name="connsiteX5" fmla="*/ 222249 w 639970"/>
                <a:gd name="connsiteY5" fmla="*/ 188267 h 250682"/>
                <a:gd name="connsiteX6" fmla="*/ 249570 w 639970"/>
                <a:gd name="connsiteY6" fmla="*/ 155306 h 250682"/>
                <a:gd name="connsiteX7" fmla="*/ 259681 w 639970"/>
                <a:gd name="connsiteY7" fmla="*/ 215004 h 250682"/>
                <a:gd name="connsiteX8" fmla="*/ 286418 w 639970"/>
                <a:gd name="connsiteY8" fmla="*/ 81319 h 250682"/>
                <a:gd name="connsiteX9" fmla="*/ 297112 w 639970"/>
                <a:gd name="connsiteY9" fmla="*/ 188267 h 250682"/>
                <a:gd name="connsiteX10" fmla="*/ 318502 w 639970"/>
                <a:gd name="connsiteY10" fmla="*/ 193154 h 250682"/>
                <a:gd name="connsiteX11" fmla="*/ 350586 w 639970"/>
                <a:gd name="connsiteY11" fmla="*/ 134793 h 250682"/>
                <a:gd name="connsiteX12" fmla="*/ 373188 w 639970"/>
                <a:gd name="connsiteY12" fmla="*/ 221228 h 250682"/>
                <a:gd name="connsiteX13" fmla="*/ 377323 w 639970"/>
                <a:gd name="connsiteY13" fmla="*/ 177572 h 250682"/>
                <a:gd name="connsiteX14" fmla="*/ 415381 w 639970"/>
                <a:gd name="connsiteY14" fmla="*/ 201468 h 250682"/>
                <a:gd name="connsiteX15" fmla="*/ 430797 w 639970"/>
                <a:gd name="connsiteY15" fmla="*/ 172225 h 250682"/>
                <a:gd name="connsiteX16" fmla="*/ 452186 w 639970"/>
                <a:gd name="connsiteY16" fmla="*/ 118751 h 250682"/>
                <a:gd name="connsiteX17" fmla="*/ 462881 w 639970"/>
                <a:gd name="connsiteY17" fmla="*/ 150835 h 250682"/>
                <a:gd name="connsiteX18" fmla="*/ 489618 w 639970"/>
                <a:gd name="connsiteY18" fmla="*/ 1109 h 250682"/>
                <a:gd name="connsiteX19" fmla="*/ 511007 w 639970"/>
                <a:gd name="connsiteY19" fmla="*/ 81319 h 250682"/>
                <a:gd name="connsiteX20" fmla="*/ 521702 w 639970"/>
                <a:gd name="connsiteY20" fmla="*/ 54583 h 250682"/>
                <a:gd name="connsiteX21" fmla="*/ 537744 w 639970"/>
                <a:gd name="connsiteY21" fmla="*/ 75972 h 250682"/>
                <a:gd name="connsiteX22" fmla="*/ 569828 w 639970"/>
                <a:gd name="connsiteY22" fmla="*/ 43888 h 250682"/>
                <a:gd name="connsiteX23" fmla="*/ 591218 w 639970"/>
                <a:gd name="connsiteY23" fmla="*/ 70625 h 250682"/>
                <a:gd name="connsiteX24" fmla="*/ 612607 w 639970"/>
                <a:gd name="connsiteY24" fmla="*/ 54583 h 250682"/>
                <a:gd name="connsiteX25" fmla="*/ 636215 w 639970"/>
                <a:gd name="connsiteY25" fmla="*/ 55250 h 250682"/>
                <a:gd name="connsiteX26" fmla="*/ 639970 w 639970"/>
                <a:gd name="connsiteY26" fmla="*/ 250682 h 250682"/>
                <a:gd name="connsiteX0" fmla="*/ 0 w 639970"/>
                <a:gd name="connsiteY0" fmla="*/ 250163 h 250682"/>
                <a:gd name="connsiteX1" fmla="*/ 3591 w 639970"/>
                <a:gd name="connsiteY1" fmla="*/ 177236 h 250682"/>
                <a:gd name="connsiteX2" fmla="*/ 60617 w 639970"/>
                <a:gd name="connsiteY2" fmla="*/ 171974 h 250682"/>
                <a:gd name="connsiteX3" fmla="*/ 126581 w 639970"/>
                <a:gd name="connsiteY3" fmla="*/ 218012 h 250682"/>
                <a:gd name="connsiteX4" fmla="*/ 179470 w 639970"/>
                <a:gd name="connsiteY4" fmla="*/ 134793 h 250682"/>
                <a:gd name="connsiteX5" fmla="*/ 222249 w 639970"/>
                <a:gd name="connsiteY5" fmla="*/ 188267 h 250682"/>
                <a:gd name="connsiteX6" fmla="*/ 249570 w 639970"/>
                <a:gd name="connsiteY6" fmla="*/ 155306 h 250682"/>
                <a:gd name="connsiteX7" fmla="*/ 259681 w 639970"/>
                <a:gd name="connsiteY7" fmla="*/ 215004 h 250682"/>
                <a:gd name="connsiteX8" fmla="*/ 288799 w 639970"/>
                <a:gd name="connsiteY8" fmla="*/ 121800 h 250682"/>
                <a:gd name="connsiteX9" fmla="*/ 297112 w 639970"/>
                <a:gd name="connsiteY9" fmla="*/ 188267 h 250682"/>
                <a:gd name="connsiteX10" fmla="*/ 318502 w 639970"/>
                <a:gd name="connsiteY10" fmla="*/ 193154 h 250682"/>
                <a:gd name="connsiteX11" fmla="*/ 350586 w 639970"/>
                <a:gd name="connsiteY11" fmla="*/ 134793 h 250682"/>
                <a:gd name="connsiteX12" fmla="*/ 373188 w 639970"/>
                <a:gd name="connsiteY12" fmla="*/ 221228 h 250682"/>
                <a:gd name="connsiteX13" fmla="*/ 377323 w 639970"/>
                <a:gd name="connsiteY13" fmla="*/ 177572 h 250682"/>
                <a:gd name="connsiteX14" fmla="*/ 415381 w 639970"/>
                <a:gd name="connsiteY14" fmla="*/ 201468 h 250682"/>
                <a:gd name="connsiteX15" fmla="*/ 430797 w 639970"/>
                <a:gd name="connsiteY15" fmla="*/ 172225 h 250682"/>
                <a:gd name="connsiteX16" fmla="*/ 452186 w 639970"/>
                <a:gd name="connsiteY16" fmla="*/ 118751 h 250682"/>
                <a:gd name="connsiteX17" fmla="*/ 462881 w 639970"/>
                <a:gd name="connsiteY17" fmla="*/ 150835 h 250682"/>
                <a:gd name="connsiteX18" fmla="*/ 489618 w 639970"/>
                <a:gd name="connsiteY18" fmla="*/ 1109 h 250682"/>
                <a:gd name="connsiteX19" fmla="*/ 511007 w 639970"/>
                <a:gd name="connsiteY19" fmla="*/ 81319 h 250682"/>
                <a:gd name="connsiteX20" fmla="*/ 521702 w 639970"/>
                <a:gd name="connsiteY20" fmla="*/ 54583 h 250682"/>
                <a:gd name="connsiteX21" fmla="*/ 537744 w 639970"/>
                <a:gd name="connsiteY21" fmla="*/ 75972 h 250682"/>
                <a:gd name="connsiteX22" fmla="*/ 569828 w 639970"/>
                <a:gd name="connsiteY22" fmla="*/ 43888 h 250682"/>
                <a:gd name="connsiteX23" fmla="*/ 591218 w 639970"/>
                <a:gd name="connsiteY23" fmla="*/ 70625 h 250682"/>
                <a:gd name="connsiteX24" fmla="*/ 612607 w 639970"/>
                <a:gd name="connsiteY24" fmla="*/ 54583 h 250682"/>
                <a:gd name="connsiteX25" fmla="*/ 636215 w 639970"/>
                <a:gd name="connsiteY25" fmla="*/ 55250 h 250682"/>
                <a:gd name="connsiteX26" fmla="*/ 639970 w 639970"/>
                <a:gd name="connsiteY26" fmla="*/ 250682 h 250682"/>
                <a:gd name="connsiteX0" fmla="*/ 0 w 639970"/>
                <a:gd name="connsiteY0" fmla="*/ 250163 h 250682"/>
                <a:gd name="connsiteX1" fmla="*/ 3591 w 639970"/>
                <a:gd name="connsiteY1" fmla="*/ 177236 h 250682"/>
                <a:gd name="connsiteX2" fmla="*/ 60617 w 639970"/>
                <a:gd name="connsiteY2" fmla="*/ 171974 h 250682"/>
                <a:gd name="connsiteX3" fmla="*/ 126581 w 639970"/>
                <a:gd name="connsiteY3" fmla="*/ 218012 h 250682"/>
                <a:gd name="connsiteX4" fmla="*/ 179470 w 639970"/>
                <a:gd name="connsiteY4" fmla="*/ 134793 h 250682"/>
                <a:gd name="connsiteX5" fmla="*/ 222249 w 639970"/>
                <a:gd name="connsiteY5" fmla="*/ 188267 h 250682"/>
                <a:gd name="connsiteX6" fmla="*/ 249570 w 639970"/>
                <a:gd name="connsiteY6" fmla="*/ 155306 h 250682"/>
                <a:gd name="connsiteX7" fmla="*/ 259681 w 639970"/>
                <a:gd name="connsiteY7" fmla="*/ 215004 h 250682"/>
                <a:gd name="connsiteX8" fmla="*/ 281655 w 639970"/>
                <a:gd name="connsiteY8" fmla="*/ 126562 h 250682"/>
                <a:gd name="connsiteX9" fmla="*/ 297112 w 639970"/>
                <a:gd name="connsiteY9" fmla="*/ 188267 h 250682"/>
                <a:gd name="connsiteX10" fmla="*/ 318502 w 639970"/>
                <a:gd name="connsiteY10" fmla="*/ 193154 h 250682"/>
                <a:gd name="connsiteX11" fmla="*/ 350586 w 639970"/>
                <a:gd name="connsiteY11" fmla="*/ 134793 h 250682"/>
                <a:gd name="connsiteX12" fmla="*/ 373188 w 639970"/>
                <a:gd name="connsiteY12" fmla="*/ 221228 h 250682"/>
                <a:gd name="connsiteX13" fmla="*/ 377323 w 639970"/>
                <a:gd name="connsiteY13" fmla="*/ 177572 h 250682"/>
                <a:gd name="connsiteX14" fmla="*/ 415381 w 639970"/>
                <a:gd name="connsiteY14" fmla="*/ 201468 h 250682"/>
                <a:gd name="connsiteX15" fmla="*/ 430797 w 639970"/>
                <a:gd name="connsiteY15" fmla="*/ 172225 h 250682"/>
                <a:gd name="connsiteX16" fmla="*/ 452186 w 639970"/>
                <a:gd name="connsiteY16" fmla="*/ 118751 h 250682"/>
                <a:gd name="connsiteX17" fmla="*/ 462881 w 639970"/>
                <a:gd name="connsiteY17" fmla="*/ 150835 h 250682"/>
                <a:gd name="connsiteX18" fmla="*/ 489618 w 639970"/>
                <a:gd name="connsiteY18" fmla="*/ 1109 h 250682"/>
                <a:gd name="connsiteX19" fmla="*/ 511007 w 639970"/>
                <a:gd name="connsiteY19" fmla="*/ 81319 h 250682"/>
                <a:gd name="connsiteX20" fmla="*/ 521702 w 639970"/>
                <a:gd name="connsiteY20" fmla="*/ 54583 h 250682"/>
                <a:gd name="connsiteX21" fmla="*/ 537744 w 639970"/>
                <a:gd name="connsiteY21" fmla="*/ 75972 h 250682"/>
                <a:gd name="connsiteX22" fmla="*/ 569828 w 639970"/>
                <a:gd name="connsiteY22" fmla="*/ 43888 h 250682"/>
                <a:gd name="connsiteX23" fmla="*/ 591218 w 639970"/>
                <a:gd name="connsiteY23" fmla="*/ 70625 h 250682"/>
                <a:gd name="connsiteX24" fmla="*/ 612607 w 639970"/>
                <a:gd name="connsiteY24" fmla="*/ 54583 h 250682"/>
                <a:gd name="connsiteX25" fmla="*/ 636215 w 639970"/>
                <a:gd name="connsiteY25" fmla="*/ 55250 h 250682"/>
                <a:gd name="connsiteX26" fmla="*/ 639970 w 639970"/>
                <a:gd name="connsiteY26" fmla="*/ 250682 h 250682"/>
                <a:gd name="connsiteX0" fmla="*/ 0 w 639970"/>
                <a:gd name="connsiteY0" fmla="*/ 250611 h 251130"/>
                <a:gd name="connsiteX1" fmla="*/ 3591 w 639970"/>
                <a:gd name="connsiteY1" fmla="*/ 177684 h 251130"/>
                <a:gd name="connsiteX2" fmla="*/ 60617 w 639970"/>
                <a:gd name="connsiteY2" fmla="*/ 172422 h 251130"/>
                <a:gd name="connsiteX3" fmla="*/ 126581 w 639970"/>
                <a:gd name="connsiteY3" fmla="*/ 218460 h 251130"/>
                <a:gd name="connsiteX4" fmla="*/ 179470 w 639970"/>
                <a:gd name="connsiteY4" fmla="*/ 135241 h 251130"/>
                <a:gd name="connsiteX5" fmla="*/ 222249 w 639970"/>
                <a:gd name="connsiteY5" fmla="*/ 188715 h 251130"/>
                <a:gd name="connsiteX6" fmla="*/ 249570 w 639970"/>
                <a:gd name="connsiteY6" fmla="*/ 155754 h 251130"/>
                <a:gd name="connsiteX7" fmla="*/ 259681 w 639970"/>
                <a:gd name="connsiteY7" fmla="*/ 215452 h 251130"/>
                <a:gd name="connsiteX8" fmla="*/ 281655 w 639970"/>
                <a:gd name="connsiteY8" fmla="*/ 127010 h 251130"/>
                <a:gd name="connsiteX9" fmla="*/ 297112 w 639970"/>
                <a:gd name="connsiteY9" fmla="*/ 188715 h 251130"/>
                <a:gd name="connsiteX10" fmla="*/ 318502 w 639970"/>
                <a:gd name="connsiteY10" fmla="*/ 193602 h 251130"/>
                <a:gd name="connsiteX11" fmla="*/ 350586 w 639970"/>
                <a:gd name="connsiteY11" fmla="*/ 135241 h 251130"/>
                <a:gd name="connsiteX12" fmla="*/ 373188 w 639970"/>
                <a:gd name="connsiteY12" fmla="*/ 221676 h 251130"/>
                <a:gd name="connsiteX13" fmla="*/ 377323 w 639970"/>
                <a:gd name="connsiteY13" fmla="*/ 178020 h 251130"/>
                <a:gd name="connsiteX14" fmla="*/ 415381 w 639970"/>
                <a:gd name="connsiteY14" fmla="*/ 201916 h 251130"/>
                <a:gd name="connsiteX15" fmla="*/ 430797 w 639970"/>
                <a:gd name="connsiteY15" fmla="*/ 1223 h 251130"/>
                <a:gd name="connsiteX16" fmla="*/ 452186 w 639970"/>
                <a:gd name="connsiteY16" fmla="*/ 119199 h 251130"/>
                <a:gd name="connsiteX17" fmla="*/ 462881 w 639970"/>
                <a:gd name="connsiteY17" fmla="*/ 151283 h 251130"/>
                <a:gd name="connsiteX18" fmla="*/ 489618 w 639970"/>
                <a:gd name="connsiteY18" fmla="*/ 1557 h 251130"/>
                <a:gd name="connsiteX19" fmla="*/ 511007 w 639970"/>
                <a:gd name="connsiteY19" fmla="*/ 81767 h 251130"/>
                <a:gd name="connsiteX20" fmla="*/ 521702 w 639970"/>
                <a:gd name="connsiteY20" fmla="*/ 55031 h 251130"/>
                <a:gd name="connsiteX21" fmla="*/ 537744 w 639970"/>
                <a:gd name="connsiteY21" fmla="*/ 76420 h 251130"/>
                <a:gd name="connsiteX22" fmla="*/ 569828 w 639970"/>
                <a:gd name="connsiteY22" fmla="*/ 44336 h 251130"/>
                <a:gd name="connsiteX23" fmla="*/ 591218 w 639970"/>
                <a:gd name="connsiteY23" fmla="*/ 71073 h 251130"/>
                <a:gd name="connsiteX24" fmla="*/ 612607 w 639970"/>
                <a:gd name="connsiteY24" fmla="*/ 55031 h 251130"/>
                <a:gd name="connsiteX25" fmla="*/ 636215 w 639970"/>
                <a:gd name="connsiteY25" fmla="*/ 55698 h 251130"/>
                <a:gd name="connsiteX26" fmla="*/ 639970 w 639970"/>
                <a:gd name="connsiteY26" fmla="*/ 251130 h 251130"/>
                <a:gd name="connsiteX0" fmla="*/ 0 w 639970"/>
                <a:gd name="connsiteY0" fmla="*/ 250611 h 251130"/>
                <a:gd name="connsiteX1" fmla="*/ 3591 w 639970"/>
                <a:gd name="connsiteY1" fmla="*/ 177684 h 251130"/>
                <a:gd name="connsiteX2" fmla="*/ 60617 w 639970"/>
                <a:gd name="connsiteY2" fmla="*/ 172422 h 251130"/>
                <a:gd name="connsiteX3" fmla="*/ 126581 w 639970"/>
                <a:gd name="connsiteY3" fmla="*/ 218460 h 251130"/>
                <a:gd name="connsiteX4" fmla="*/ 179470 w 639970"/>
                <a:gd name="connsiteY4" fmla="*/ 135241 h 251130"/>
                <a:gd name="connsiteX5" fmla="*/ 222249 w 639970"/>
                <a:gd name="connsiteY5" fmla="*/ 188715 h 251130"/>
                <a:gd name="connsiteX6" fmla="*/ 249570 w 639970"/>
                <a:gd name="connsiteY6" fmla="*/ 155754 h 251130"/>
                <a:gd name="connsiteX7" fmla="*/ 259681 w 639970"/>
                <a:gd name="connsiteY7" fmla="*/ 215452 h 251130"/>
                <a:gd name="connsiteX8" fmla="*/ 281655 w 639970"/>
                <a:gd name="connsiteY8" fmla="*/ 127010 h 251130"/>
                <a:gd name="connsiteX9" fmla="*/ 297112 w 639970"/>
                <a:gd name="connsiteY9" fmla="*/ 188715 h 251130"/>
                <a:gd name="connsiteX10" fmla="*/ 318502 w 639970"/>
                <a:gd name="connsiteY10" fmla="*/ 193602 h 251130"/>
                <a:gd name="connsiteX11" fmla="*/ 350586 w 639970"/>
                <a:gd name="connsiteY11" fmla="*/ 135241 h 251130"/>
                <a:gd name="connsiteX12" fmla="*/ 373188 w 639970"/>
                <a:gd name="connsiteY12" fmla="*/ 221676 h 251130"/>
                <a:gd name="connsiteX13" fmla="*/ 377323 w 639970"/>
                <a:gd name="connsiteY13" fmla="*/ 178020 h 251130"/>
                <a:gd name="connsiteX14" fmla="*/ 415381 w 639970"/>
                <a:gd name="connsiteY14" fmla="*/ 201916 h 251130"/>
                <a:gd name="connsiteX15" fmla="*/ 430797 w 639970"/>
                <a:gd name="connsiteY15" fmla="*/ 1223 h 251130"/>
                <a:gd name="connsiteX16" fmla="*/ 452186 w 639970"/>
                <a:gd name="connsiteY16" fmla="*/ 119199 h 251130"/>
                <a:gd name="connsiteX17" fmla="*/ 462881 w 639970"/>
                <a:gd name="connsiteY17" fmla="*/ 151283 h 251130"/>
                <a:gd name="connsiteX18" fmla="*/ 487237 w 639970"/>
                <a:gd name="connsiteY18" fmla="*/ 206345 h 251130"/>
                <a:gd name="connsiteX19" fmla="*/ 511007 w 639970"/>
                <a:gd name="connsiteY19" fmla="*/ 81767 h 251130"/>
                <a:gd name="connsiteX20" fmla="*/ 521702 w 639970"/>
                <a:gd name="connsiteY20" fmla="*/ 55031 h 251130"/>
                <a:gd name="connsiteX21" fmla="*/ 537744 w 639970"/>
                <a:gd name="connsiteY21" fmla="*/ 76420 h 251130"/>
                <a:gd name="connsiteX22" fmla="*/ 569828 w 639970"/>
                <a:gd name="connsiteY22" fmla="*/ 44336 h 251130"/>
                <a:gd name="connsiteX23" fmla="*/ 591218 w 639970"/>
                <a:gd name="connsiteY23" fmla="*/ 71073 h 251130"/>
                <a:gd name="connsiteX24" fmla="*/ 612607 w 639970"/>
                <a:gd name="connsiteY24" fmla="*/ 55031 h 251130"/>
                <a:gd name="connsiteX25" fmla="*/ 636215 w 639970"/>
                <a:gd name="connsiteY25" fmla="*/ 55698 h 251130"/>
                <a:gd name="connsiteX26" fmla="*/ 639970 w 639970"/>
                <a:gd name="connsiteY26" fmla="*/ 251130 h 251130"/>
                <a:gd name="connsiteX0" fmla="*/ 0 w 639970"/>
                <a:gd name="connsiteY0" fmla="*/ 250611 h 251130"/>
                <a:gd name="connsiteX1" fmla="*/ 3591 w 639970"/>
                <a:gd name="connsiteY1" fmla="*/ 177684 h 251130"/>
                <a:gd name="connsiteX2" fmla="*/ 60617 w 639970"/>
                <a:gd name="connsiteY2" fmla="*/ 172422 h 251130"/>
                <a:gd name="connsiteX3" fmla="*/ 126581 w 639970"/>
                <a:gd name="connsiteY3" fmla="*/ 218460 h 251130"/>
                <a:gd name="connsiteX4" fmla="*/ 179470 w 639970"/>
                <a:gd name="connsiteY4" fmla="*/ 135241 h 251130"/>
                <a:gd name="connsiteX5" fmla="*/ 222249 w 639970"/>
                <a:gd name="connsiteY5" fmla="*/ 188715 h 251130"/>
                <a:gd name="connsiteX6" fmla="*/ 249570 w 639970"/>
                <a:gd name="connsiteY6" fmla="*/ 155754 h 251130"/>
                <a:gd name="connsiteX7" fmla="*/ 259681 w 639970"/>
                <a:gd name="connsiteY7" fmla="*/ 215452 h 251130"/>
                <a:gd name="connsiteX8" fmla="*/ 281655 w 639970"/>
                <a:gd name="connsiteY8" fmla="*/ 127010 h 251130"/>
                <a:gd name="connsiteX9" fmla="*/ 297112 w 639970"/>
                <a:gd name="connsiteY9" fmla="*/ 188715 h 251130"/>
                <a:gd name="connsiteX10" fmla="*/ 318502 w 639970"/>
                <a:gd name="connsiteY10" fmla="*/ 193602 h 251130"/>
                <a:gd name="connsiteX11" fmla="*/ 350586 w 639970"/>
                <a:gd name="connsiteY11" fmla="*/ 135241 h 251130"/>
                <a:gd name="connsiteX12" fmla="*/ 373188 w 639970"/>
                <a:gd name="connsiteY12" fmla="*/ 221676 h 251130"/>
                <a:gd name="connsiteX13" fmla="*/ 377323 w 639970"/>
                <a:gd name="connsiteY13" fmla="*/ 178020 h 251130"/>
                <a:gd name="connsiteX14" fmla="*/ 415381 w 639970"/>
                <a:gd name="connsiteY14" fmla="*/ 201916 h 251130"/>
                <a:gd name="connsiteX15" fmla="*/ 430797 w 639970"/>
                <a:gd name="connsiteY15" fmla="*/ 1223 h 251130"/>
                <a:gd name="connsiteX16" fmla="*/ 452186 w 639970"/>
                <a:gd name="connsiteY16" fmla="*/ 119199 h 251130"/>
                <a:gd name="connsiteX17" fmla="*/ 462881 w 639970"/>
                <a:gd name="connsiteY17" fmla="*/ 151283 h 251130"/>
                <a:gd name="connsiteX18" fmla="*/ 487237 w 639970"/>
                <a:gd name="connsiteY18" fmla="*/ 206345 h 251130"/>
                <a:gd name="connsiteX19" fmla="*/ 511007 w 639970"/>
                <a:gd name="connsiteY19" fmla="*/ 81767 h 251130"/>
                <a:gd name="connsiteX20" fmla="*/ 521702 w 639970"/>
                <a:gd name="connsiteY20" fmla="*/ 195524 h 251130"/>
                <a:gd name="connsiteX21" fmla="*/ 537744 w 639970"/>
                <a:gd name="connsiteY21" fmla="*/ 76420 h 251130"/>
                <a:gd name="connsiteX22" fmla="*/ 569828 w 639970"/>
                <a:gd name="connsiteY22" fmla="*/ 44336 h 251130"/>
                <a:gd name="connsiteX23" fmla="*/ 591218 w 639970"/>
                <a:gd name="connsiteY23" fmla="*/ 71073 h 251130"/>
                <a:gd name="connsiteX24" fmla="*/ 612607 w 639970"/>
                <a:gd name="connsiteY24" fmla="*/ 55031 h 251130"/>
                <a:gd name="connsiteX25" fmla="*/ 636215 w 639970"/>
                <a:gd name="connsiteY25" fmla="*/ 55698 h 251130"/>
                <a:gd name="connsiteX26" fmla="*/ 639970 w 639970"/>
                <a:gd name="connsiteY26" fmla="*/ 251130 h 251130"/>
                <a:gd name="connsiteX0" fmla="*/ 0 w 639970"/>
                <a:gd name="connsiteY0" fmla="*/ 250611 h 251130"/>
                <a:gd name="connsiteX1" fmla="*/ 3591 w 639970"/>
                <a:gd name="connsiteY1" fmla="*/ 177684 h 251130"/>
                <a:gd name="connsiteX2" fmla="*/ 60617 w 639970"/>
                <a:gd name="connsiteY2" fmla="*/ 172422 h 251130"/>
                <a:gd name="connsiteX3" fmla="*/ 126581 w 639970"/>
                <a:gd name="connsiteY3" fmla="*/ 218460 h 251130"/>
                <a:gd name="connsiteX4" fmla="*/ 179470 w 639970"/>
                <a:gd name="connsiteY4" fmla="*/ 135241 h 251130"/>
                <a:gd name="connsiteX5" fmla="*/ 222249 w 639970"/>
                <a:gd name="connsiteY5" fmla="*/ 188715 h 251130"/>
                <a:gd name="connsiteX6" fmla="*/ 249570 w 639970"/>
                <a:gd name="connsiteY6" fmla="*/ 155754 h 251130"/>
                <a:gd name="connsiteX7" fmla="*/ 259681 w 639970"/>
                <a:gd name="connsiteY7" fmla="*/ 215452 h 251130"/>
                <a:gd name="connsiteX8" fmla="*/ 281655 w 639970"/>
                <a:gd name="connsiteY8" fmla="*/ 127010 h 251130"/>
                <a:gd name="connsiteX9" fmla="*/ 297112 w 639970"/>
                <a:gd name="connsiteY9" fmla="*/ 188715 h 251130"/>
                <a:gd name="connsiteX10" fmla="*/ 318502 w 639970"/>
                <a:gd name="connsiteY10" fmla="*/ 193602 h 251130"/>
                <a:gd name="connsiteX11" fmla="*/ 350586 w 639970"/>
                <a:gd name="connsiteY11" fmla="*/ 135241 h 251130"/>
                <a:gd name="connsiteX12" fmla="*/ 373188 w 639970"/>
                <a:gd name="connsiteY12" fmla="*/ 221676 h 251130"/>
                <a:gd name="connsiteX13" fmla="*/ 377323 w 639970"/>
                <a:gd name="connsiteY13" fmla="*/ 178020 h 251130"/>
                <a:gd name="connsiteX14" fmla="*/ 415381 w 639970"/>
                <a:gd name="connsiteY14" fmla="*/ 201916 h 251130"/>
                <a:gd name="connsiteX15" fmla="*/ 430797 w 639970"/>
                <a:gd name="connsiteY15" fmla="*/ 1223 h 251130"/>
                <a:gd name="connsiteX16" fmla="*/ 452186 w 639970"/>
                <a:gd name="connsiteY16" fmla="*/ 119199 h 251130"/>
                <a:gd name="connsiteX17" fmla="*/ 462881 w 639970"/>
                <a:gd name="connsiteY17" fmla="*/ 151283 h 251130"/>
                <a:gd name="connsiteX18" fmla="*/ 487237 w 639970"/>
                <a:gd name="connsiteY18" fmla="*/ 206345 h 251130"/>
                <a:gd name="connsiteX19" fmla="*/ 511007 w 639970"/>
                <a:gd name="connsiteY19" fmla="*/ 81767 h 251130"/>
                <a:gd name="connsiteX20" fmla="*/ 521702 w 639970"/>
                <a:gd name="connsiteY20" fmla="*/ 195524 h 251130"/>
                <a:gd name="connsiteX21" fmla="*/ 537744 w 639970"/>
                <a:gd name="connsiteY21" fmla="*/ 76420 h 251130"/>
                <a:gd name="connsiteX22" fmla="*/ 572209 w 639970"/>
                <a:gd name="connsiteY22" fmla="*/ 120536 h 251130"/>
                <a:gd name="connsiteX23" fmla="*/ 591218 w 639970"/>
                <a:gd name="connsiteY23" fmla="*/ 71073 h 251130"/>
                <a:gd name="connsiteX24" fmla="*/ 612607 w 639970"/>
                <a:gd name="connsiteY24" fmla="*/ 55031 h 251130"/>
                <a:gd name="connsiteX25" fmla="*/ 636215 w 639970"/>
                <a:gd name="connsiteY25" fmla="*/ 55698 h 251130"/>
                <a:gd name="connsiteX26" fmla="*/ 639970 w 639970"/>
                <a:gd name="connsiteY26" fmla="*/ 251130 h 251130"/>
                <a:gd name="connsiteX0" fmla="*/ 0 w 639970"/>
                <a:gd name="connsiteY0" fmla="*/ 250611 h 251130"/>
                <a:gd name="connsiteX1" fmla="*/ 3591 w 639970"/>
                <a:gd name="connsiteY1" fmla="*/ 177684 h 251130"/>
                <a:gd name="connsiteX2" fmla="*/ 60617 w 639970"/>
                <a:gd name="connsiteY2" fmla="*/ 172422 h 251130"/>
                <a:gd name="connsiteX3" fmla="*/ 126581 w 639970"/>
                <a:gd name="connsiteY3" fmla="*/ 218460 h 251130"/>
                <a:gd name="connsiteX4" fmla="*/ 179470 w 639970"/>
                <a:gd name="connsiteY4" fmla="*/ 135241 h 251130"/>
                <a:gd name="connsiteX5" fmla="*/ 222249 w 639970"/>
                <a:gd name="connsiteY5" fmla="*/ 188715 h 251130"/>
                <a:gd name="connsiteX6" fmla="*/ 249570 w 639970"/>
                <a:gd name="connsiteY6" fmla="*/ 155754 h 251130"/>
                <a:gd name="connsiteX7" fmla="*/ 259681 w 639970"/>
                <a:gd name="connsiteY7" fmla="*/ 215452 h 251130"/>
                <a:gd name="connsiteX8" fmla="*/ 281655 w 639970"/>
                <a:gd name="connsiteY8" fmla="*/ 127010 h 251130"/>
                <a:gd name="connsiteX9" fmla="*/ 297112 w 639970"/>
                <a:gd name="connsiteY9" fmla="*/ 188715 h 251130"/>
                <a:gd name="connsiteX10" fmla="*/ 318502 w 639970"/>
                <a:gd name="connsiteY10" fmla="*/ 193602 h 251130"/>
                <a:gd name="connsiteX11" fmla="*/ 350586 w 639970"/>
                <a:gd name="connsiteY11" fmla="*/ 135241 h 251130"/>
                <a:gd name="connsiteX12" fmla="*/ 373188 w 639970"/>
                <a:gd name="connsiteY12" fmla="*/ 221676 h 251130"/>
                <a:gd name="connsiteX13" fmla="*/ 377323 w 639970"/>
                <a:gd name="connsiteY13" fmla="*/ 178020 h 251130"/>
                <a:gd name="connsiteX14" fmla="*/ 415381 w 639970"/>
                <a:gd name="connsiteY14" fmla="*/ 201916 h 251130"/>
                <a:gd name="connsiteX15" fmla="*/ 430797 w 639970"/>
                <a:gd name="connsiteY15" fmla="*/ 1223 h 251130"/>
                <a:gd name="connsiteX16" fmla="*/ 452186 w 639970"/>
                <a:gd name="connsiteY16" fmla="*/ 119199 h 251130"/>
                <a:gd name="connsiteX17" fmla="*/ 462881 w 639970"/>
                <a:gd name="connsiteY17" fmla="*/ 151283 h 251130"/>
                <a:gd name="connsiteX18" fmla="*/ 487237 w 639970"/>
                <a:gd name="connsiteY18" fmla="*/ 206345 h 251130"/>
                <a:gd name="connsiteX19" fmla="*/ 511007 w 639970"/>
                <a:gd name="connsiteY19" fmla="*/ 81767 h 251130"/>
                <a:gd name="connsiteX20" fmla="*/ 521702 w 639970"/>
                <a:gd name="connsiteY20" fmla="*/ 195524 h 251130"/>
                <a:gd name="connsiteX21" fmla="*/ 537744 w 639970"/>
                <a:gd name="connsiteY21" fmla="*/ 76420 h 251130"/>
                <a:gd name="connsiteX22" fmla="*/ 572209 w 639970"/>
                <a:gd name="connsiteY22" fmla="*/ 120536 h 251130"/>
                <a:gd name="connsiteX23" fmla="*/ 591218 w 639970"/>
                <a:gd name="connsiteY23" fmla="*/ 71073 h 251130"/>
                <a:gd name="connsiteX24" fmla="*/ 610226 w 639970"/>
                <a:gd name="connsiteY24" fmla="*/ 5025 h 251130"/>
                <a:gd name="connsiteX25" fmla="*/ 636215 w 639970"/>
                <a:gd name="connsiteY25" fmla="*/ 55698 h 251130"/>
                <a:gd name="connsiteX26" fmla="*/ 639970 w 639970"/>
                <a:gd name="connsiteY26" fmla="*/ 251130 h 25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9970" h="251130">
                  <a:moveTo>
                    <a:pt x="0" y="250611"/>
                  </a:moveTo>
                  <a:cubicBezTo>
                    <a:pt x="5347" y="223874"/>
                    <a:pt x="-1511" y="255644"/>
                    <a:pt x="3591" y="177684"/>
                  </a:cubicBezTo>
                  <a:cubicBezTo>
                    <a:pt x="27743" y="134014"/>
                    <a:pt x="40119" y="165626"/>
                    <a:pt x="60617" y="172422"/>
                  </a:cubicBezTo>
                  <a:cubicBezTo>
                    <a:pt x="81115" y="179218"/>
                    <a:pt x="106772" y="224657"/>
                    <a:pt x="126581" y="218460"/>
                  </a:cubicBezTo>
                  <a:cubicBezTo>
                    <a:pt x="146390" y="212263"/>
                    <a:pt x="163525" y="140198"/>
                    <a:pt x="179470" y="135241"/>
                  </a:cubicBezTo>
                  <a:cubicBezTo>
                    <a:pt x="195415" y="130284"/>
                    <a:pt x="210566" y="185296"/>
                    <a:pt x="222249" y="188715"/>
                  </a:cubicBezTo>
                  <a:cubicBezTo>
                    <a:pt x="233932" y="192134"/>
                    <a:pt x="243331" y="151298"/>
                    <a:pt x="249570" y="155754"/>
                  </a:cubicBezTo>
                  <a:cubicBezTo>
                    <a:pt x="255809" y="160210"/>
                    <a:pt x="254334" y="220243"/>
                    <a:pt x="259681" y="215452"/>
                  </a:cubicBezTo>
                  <a:cubicBezTo>
                    <a:pt x="265028" y="210661"/>
                    <a:pt x="275417" y="131466"/>
                    <a:pt x="281655" y="127010"/>
                  </a:cubicBezTo>
                  <a:cubicBezTo>
                    <a:pt x="287893" y="122554"/>
                    <a:pt x="290971" y="177616"/>
                    <a:pt x="297112" y="188715"/>
                  </a:cubicBezTo>
                  <a:cubicBezTo>
                    <a:pt x="303253" y="199814"/>
                    <a:pt x="309590" y="202514"/>
                    <a:pt x="318502" y="193602"/>
                  </a:cubicBezTo>
                  <a:cubicBezTo>
                    <a:pt x="327414" y="184690"/>
                    <a:pt x="341472" y="130562"/>
                    <a:pt x="350586" y="135241"/>
                  </a:cubicBezTo>
                  <a:cubicBezTo>
                    <a:pt x="359700" y="139920"/>
                    <a:pt x="368732" y="214546"/>
                    <a:pt x="373188" y="221676"/>
                  </a:cubicBezTo>
                  <a:cubicBezTo>
                    <a:pt x="377644" y="228806"/>
                    <a:pt x="370291" y="181313"/>
                    <a:pt x="377323" y="178020"/>
                  </a:cubicBezTo>
                  <a:cubicBezTo>
                    <a:pt x="384355" y="174727"/>
                    <a:pt x="406469" y="231382"/>
                    <a:pt x="415381" y="201916"/>
                  </a:cubicBezTo>
                  <a:cubicBezTo>
                    <a:pt x="424293" y="172450"/>
                    <a:pt x="424663" y="15009"/>
                    <a:pt x="430797" y="1223"/>
                  </a:cubicBezTo>
                  <a:cubicBezTo>
                    <a:pt x="436931" y="-12563"/>
                    <a:pt x="446839" y="94189"/>
                    <a:pt x="452186" y="119199"/>
                  </a:cubicBezTo>
                  <a:cubicBezTo>
                    <a:pt x="457533" y="144209"/>
                    <a:pt x="457039" y="136759"/>
                    <a:pt x="462881" y="151283"/>
                  </a:cubicBezTo>
                  <a:cubicBezTo>
                    <a:pt x="468723" y="165807"/>
                    <a:pt x="479216" y="217931"/>
                    <a:pt x="487237" y="206345"/>
                  </a:cubicBezTo>
                  <a:cubicBezTo>
                    <a:pt x="495258" y="194759"/>
                    <a:pt x="505263" y="83571"/>
                    <a:pt x="511007" y="81767"/>
                  </a:cubicBezTo>
                  <a:cubicBezTo>
                    <a:pt x="516751" y="79963"/>
                    <a:pt x="517246" y="196415"/>
                    <a:pt x="521702" y="195524"/>
                  </a:cubicBezTo>
                  <a:cubicBezTo>
                    <a:pt x="526158" y="194633"/>
                    <a:pt x="529326" y="88918"/>
                    <a:pt x="537744" y="76420"/>
                  </a:cubicBezTo>
                  <a:cubicBezTo>
                    <a:pt x="546162" y="63922"/>
                    <a:pt x="563297" y="121427"/>
                    <a:pt x="572209" y="120536"/>
                  </a:cubicBezTo>
                  <a:cubicBezTo>
                    <a:pt x="581121" y="119645"/>
                    <a:pt x="584882" y="90325"/>
                    <a:pt x="591218" y="71073"/>
                  </a:cubicBezTo>
                  <a:cubicBezTo>
                    <a:pt x="597554" y="51821"/>
                    <a:pt x="602726" y="7588"/>
                    <a:pt x="610226" y="5025"/>
                  </a:cubicBezTo>
                  <a:cubicBezTo>
                    <a:pt x="617726" y="2462"/>
                    <a:pt x="617367" y="23015"/>
                    <a:pt x="636215" y="55698"/>
                  </a:cubicBezTo>
                  <a:cubicBezTo>
                    <a:pt x="631249" y="95525"/>
                    <a:pt x="636963" y="225702"/>
                    <a:pt x="639970" y="25113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ircular Arrow 17"/>
            <p:cNvSpPr/>
            <p:nvPr/>
          </p:nvSpPr>
          <p:spPr>
            <a:xfrm>
              <a:off x="8244408" y="2780928"/>
              <a:ext cx="716206" cy="720081"/>
            </a:xfrm>
            <a:prstGeom prst="circularArrow">
              <a:avLst>
                <a:gd name="adj1" fmla="val 12500"/>
                <a:gd name="adj2" fmla="val 1142314"/>
                <a:gd name="adj3" fmla="val 20457681"/>
                <a:gd name="adj4" fmla="val 1182006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?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032622" y="2780928"/>
              <a:ext cx="72395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216008" y="2924944"/>
              <a:ext cx="54056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032622" y="3068960"/>
              <a:ext cx="72395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032622" y="3310092"/>
              <a:ext cx="72395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032622" y="3442316"/>
              <a:ext cx="72395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032622" y="3212976"/>
              <a:ext cx="3240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0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codepoint for immediate ECN?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>
                <a:cs typeface="Courier New" pitchFamily="49" charset="0"/>
              </a:rPr>
              <a:t>T</a:t>
            </a:r>
            <a:r>
              <a:rPr lang="en-GB" sz="2800" dirty="0" smtClean="0">
                <a:cs typeface="Courier New" pitchFamily="49" charset="0"/>
              </a:rPr>
              <a:t>o use CE for </a:t>
            </a:r>
            <a:r>
              <a:rPr lang="en-GB" sz="2800" dirty="0">
                <a:cs typeface="Courier New" pitchFamily="49" charset="0"/>
              </a:rPr>
              <a:t>immediate ECN, </a:t>
            </a:r>
            <a:r>
              <a:rPr lang="en-GB" sz="2800" dirty="0" smtClean="0">
                <a:cs typeface="Courier New" pitchFamily="49" charset="0"/>
              </a:rPr>
              <a:t/>
            </a:r>
            <a:br>
              <a:rPr lang="en-GB" sz="2800" dirty="0" smtClean="0">
                <a:cs typeface="Courier New" pitchFamily="49" charset="0"/>
              </a:rPr>
            </a:br>
            <a:r>
              <a:rPr lang="en-GB" sz="2800" dirty="0" smtClean="0">
                <a:cs typeface="Courier New" pitchFamily="49" charset="0"/>
              </a:rPr>
              <a:t>may </a:t>
            </a:r>
            <a:r>
              <a:rPr lang="en-GB" sz="2800" dirty="0">
                <a:cs typeface="Courier New" pitchFamily="49" charset="0"/>
              </a:rPr>
              <a:t>not need to update RFC3168 (Addition of ECN to IP</a:t>
            </a:r>
            <a:r>
              <a:rPr lang="en-GB" sz="2800" dirty="0" smtClean="0">
                <a:cs typeface="Courier New" pitchFamily="49" charset="0"/>
              </a:rPr>
              <a:t>):</a:t>
            </a:r>
          </a:p>
          <a:p>
            <a:pPr marL="400050" lvl="1" indent="0">
              <a:buNone/>
            </a:pPr>
            <a:endParaRPr lang="en-GB" sz="20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...if the ECT codepoint is set in that packet's IP header ... then instead of dropping the packet, the router MAY instead set the CE codepoint in the IP header. 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An environment where all end nodes were ECN-Capable could allow new criteria to be developed for setting the CE codepoint, and new congestion control mechanisms for end-node reaction to CE packets. However, this is a research issue, and as such is not addressed in this document.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Could </a:t>
            </a:r>
            <a:r>
              <a:rPr lang="en-GB" dirty="0"/>
              <a:t>use ECT(1) for immediate </a:t>
            </a:r>
            <a:r>
              <a:rPr lang="en-GB" dirty="0" smtClean="0"/>
              <a:t>ECN</a:t>
            </a:r>
          </a:p>
          <a:p>
            <a:pPr marL="742950" lvl="2" indent="-342900"/>
            <a:r>
              <a:rPr lang="en-GB" dirty="0" smtClean="0"/>
              <a:t>but this unnecessarily </a:t>
            </a:r>
            <a:r>
              <a:rPr lang="en-GB" dirty="0"/>
              <a:t>wastes the CE codepoint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(who would want ‘sluggish ECN’?)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 similar coexistence approach</a:t>
            </a:r>
            <a:br>
              <a:rPr lang="en-GB" sz="3600" dirty="0" smtClean="0"/>
            </a:br>
            <a:r>
              <a:rPr lang="en-GB" dirty="0" smtClean="0"/>
              <a:t>should be applicable to other AQMs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ultimately, want to auto-tune against line-rate </a:t>
            </a:r>
            <a:r>
              <a:rPr lang="en-GB" i="1" dirty="0" smtClean="0"/>
              <a:t>and </a:t>
            </a:r>
            <a:r>
              <a:rPr lang="en-GB" dirty="0" smtClean="0"/>
              <a:t>RTT</a:t>
            </a:r>
          </a:p>
          <a:p>
            <a:pPr lvl="1"/>
            <a:r>
              <a:rPr lang="en-GB" dirty="0" smtClean="0"/>
              <a:t>use a modern AQM that uses queuing delay as its metric</a:t>
            </a:r>
          </a:p>
          <a:p>
            <a:pPr lvl="1"/>
            <a:r>
              <a:rPr lang="en-GB" i="1" dirty="0" smtClean="0"/>
              <a:t>and </a:t>
            </a:r>
            <a:r>
              <a:rPr lang="en-GB" dirty="0" smtClean="0"/>
              <a:t>separate drop and ECN </a:t>
            </a:r>
            <a:r>
              <a:rPr lang="en-GB" dirty="0" err="1" smtClean="0"/>
              <a:t>algos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message for implementers (esp. in silicon)</a:t>
            </a:r>
          </a:p>
          <a:p>
            <a:pPr lvl="2"/>
            <a:r>
              <a:rPr lang="en-GB" dirty="0" smtClean="0"/>
              <a:t>ensure parameters can be configured independently for ECN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00329"/>
              </p:ext>
            </p:extLst>
          </p:nvPr>
        </p:nvGraphicFramePr>
        <p:xfrm>
          <a:off x="1331640" y="2852936"/>
          <a:ext cx="5442444" cy="1661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60611"/>
                <a:gridCol w="1360611"/>
                <a:gridCol w="1360611"/>
                <a:gridCol w="1360611"/>
              </a:tblGrid>
              <a:tr h="249869"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AQM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smoothing parameter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non-ECN</a:t>
                      </a:r>
                      <a:br>
                        <a:rPr lang="en-GB" sz="1700" b="1" dirty="0" smtClean="0"/>
                      </a:br>
                      <a:r>
                        <a:rPr lang="en-GB" sz="1700" b="1" dirty="0" smtClean="0"/>
                        <a:t>packets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ECN</a:t>
                      </a:r>
                      <a:br>
                        <a:rPr lang="en-GB" sz="1700" b="1" dirty="0" smtClean="0"/>
                      </a:br>
                      <a:r>
                        <a:rPr lang="en-GB" sz="1700" b="1" dirty="0" smtClean="0"/>
                        <a:t>packets</a:t>
                      </a:r>
                      <a:endParaRPr lang="en-GB" sz="1700" b="1" dirty="0"/>
                    </a:p>
                  </a:txBody>
                  <a:tcPr/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ARED</a:t>
                      </a:r>
                      <a:endParaRPr lang="en-GB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dirty="0" err="1" smtClean="0"/>
                        <a:t>ewma-const</a:t>
                      </a:r>
                      <a:endParaRPr lang="en-GB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9</a:t>
                      </a:r>
                      <a:endParaRPr lang="en-GB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0</a:t>
                      </a:r>
                      <a:endParaRPr lang="en-GB" sz="1700" b="0" dirty="0"/>
                    </a:p>
                  </a:txBody>
                  <a:tcPr/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PIE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err="1" smtClean="0"/>
                        <a:t>max_burst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100ms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0</a:t>
                      </a:r>
                      <a:endParaRPr lang="en-GB" sz="1700" dirty="0"/>
                    </a:p>
                  </a:txBody>
                  <a:tcPr/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GB" sz="1700" dirty="0" err="1" smtClean="0"/>
                        <a:t>CoDel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interval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100ms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0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9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immediate </a:t>
            </a:r>
            <a:r>
              <a:rPr lang="en-GB" i="1" dirty="0" smtClean="0"/>
              <a:t>and</a:t>
            </a:r>
            <a:r>
              <a:rPr lang="en-GB" dirty="0" smtClean="0"/>
              <a:t> shallow ECN?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to avoid starvation in any scenario</a:t>
            </a:r>
          </a:p>
          <a:p>
            <a:pPr lvl="2"/>
            <a:r>
              <a:rPr lang="en-GB" dirty="0" smtClean="0"/>
              <a:t>if FIFO, min thresholds for ECN &amp; drop </a:t>
            </a:r>
            <a:br>
              <a:rPr lang="en-GB" dirty="0" smtClean="0"/>
            </a:br>
            <a:r>
              <a:rPr lang="en-GB" dirty="0" smtClean="0"/>
              <a:t>need to be the same </a:t>
            </a:r>
          </a:p>
          <a:p>
            <a:pPr lvl="2"/>
            <a:r>
              <a:rPr lang="en-GB" dirty="0" smtClean="0"/>
              <a:t>(in theory – to be tested)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first immediate ECN only </a:t>
            </a:r>
          </a:p>
          <a:p>
            <a:pPr lvl="2"/>
            <a:r>
              <a:rPr lang="en-GB" dirty="0" smtClean="0"/>
              <a:t>incentivises initial deployment</a:t>
            </a:r>
          </a:p>
          <a:p>
            <a:pPr lvl="2"/>
            <a:r>
              <a:rPr lang="en-GB" dirty="0"/>
              <a:t>performance </a:t>
            </a:r>
            <a:r>
              <a:rPr lang="en-GB" dirty="0" smtClean="0"/>
              <a:t>gain only from </a:t>
            </a:r>
            <a:r>
              <a:rPr lang="en-GB" i="1" dirty="0"/>
              <a:t>immediate</a:t>
            </a:r>
            <a:r>
              <a:rPr lang="en-GB" dirty="0"/>
              <a:t> </a:t>
            </a:r>
            <a:r>
              <a:rPr lang="en-GB" dirty="0" smtClean="0"/>
              <a:t>ECN</a:t>
            </a:r>
          </a:p>
          <a:p>
            <a:pPr lvl="2"/>
            <a:r>
              <a:rPr lang="en-GB" dirty="0" smtClean="0"/>
              <a:t>not from a </a:t>
            </a:r>
            <a:r>
              <a:rPr lang="en-GB" i="1" dirty="0" smtClean="0"/>
              <a:t>shallow</a:t>
            </a:r>
            <a:r>
              <a:rPr lang="en-GB" dirty="0" smtClean="0"/>
              <a:t> threshold</a:t>
            </a:r>
          </a:p>
          <a:p>
            <a:pPr lvl="2"/>
            <a:r>
              <a:rPr lang="en-GB" dirty="0" smtClean="0"/>
              <a:t>cannot risk lower utilisation for prevalent non-ECN traffic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later, immediate and shallow ECN</a:t>
            </a:r>
            <a:r>
              <a:rPr lang="en-GB" dirty="0"/>
              <a:t> </a:t>
            </a:r>
            <a:r>
              <a:rPr lang="en-GB" dirty="0" smtClean="0"/>
              <a:t>with shallow </a:t>
            </a:r>
            <a:r>
              <a:rPr lang="en-GB" dirty="0"/>
              <a:t>drop </a:t>
            </a:r>
            <a:endParaRPr lang="en-GB" dirty="0" smtClean="0"/>
          </a:p>
          <a:p>
            <a:pPr lvl="2"/>
            <a:r>
              <a:rPr lang="en-GB" dirty="0" smtClean="0"/>
              <a:t>must shift both thresholds together</a:t>
            </a:r>
          </a:p>
          <a:p>
            <a:pPr lvl="2"/>
            <a:r>
              <a:rPr lang="en-GB" dirty="0" smtClean="0"/>
              <a:t>as ECN traffic becomes prevalent</a:t>
            </a:r>
          </a:p>
          <a:p>
            <a:pPr lvl="3"/>
            <a:r>
              <a:rPr lang="en-GB" dirty="0" smtClean="0"/>
              <a:t>smoother ECN traffic will maintain high utilisation</a:t>
            </a:r>
          </a:p>
          <a:p>
            <a:pPr lvl="3"/>
            <a:r>
              <a:rPr lang="en-GB" dirty="0" smtClean="0"/>
              <a:t>also more </a:t>
            </a:r>
            <a:r>
              <a:rPr lang="en-GB" dirty="0"/>
              <a:t>insensitive to </a:t>
            </a:r>
            <a:r>
              <a:rPr lang="en-GB" dirty="0" err="1"/>
              <a:t>config</a:t>
            </a:r>
            <a:endParaRPr lang="en-GB" dirty="0"/>
          </a:p>
          <a:p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65604" y="1542471"/>
            <a:ext cx="900413" cy="523220"/>
            <a:chOff x="6336071" y="2590662"/>
            <a:chExt cx="946475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6382269" y="1124744"/>
            <a:ext cx="2009104" cy="1800200"/>
          </a:xfrm>
          <a:custGeom>
            <a:avLst/>
            <a:gdLst>
              <a:gd name="connsiteX0" fmla="*/ 0 w 2009104"/>
              <a:gd name="connsiteY0" fmla="*/ 0 h 1326524"/>
              <a:gd name="connsiteX1" fmla="*/ 0 w 2009104"/>
              <a:gd name="connsiteY1" fmla="*/ 1326524 h 1326524"/>
              <a:gd name="connsiteX2" fmla="*/ 2009104 w 2009104"/>
              <a:gd name="connsiteY2" fmla="*/ 1326524 h 1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104" h="1326524">
                <a:moveTo>
                  <a:pt x="0" y="0"/>
                </a:moveTo>
                <a:lnTo>
                  <a:pt x="0" y="1326524"/>
                </a:lnTo>
                <a:lnTo>
                  <a:pt x="2009104" y="1326524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607354" y="2660972"/>
            <a:ext cx="15600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Inst. queue</a:t>
            </a:r>
            <a:b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Smoothed queue</a:t>
            </a:r>
          </a:p>
        </p:txBody>
      </p:sp>
      <p:sp>
        <p:nvSpPr>
          <p:cNvPr id="29" name="Freeform 28"/>
          <p:cNvSpPr/>
          <p:nvPr/>
        </p:nvSpPr>
        <p:spPr>
          <a:xfrm>
            <a:off x="8120917" y="1357804"/>
            <a:ext cx="347729" cy="1313645"/>
          </a:xfrm>
          <a:custGeom>
            <a:avLst/>
            <a:gdLst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785611 w 1146219"/>
              <a:gd name="connsiteY2" fmla="*/ 0 h 1558344"/>
              <a:gd name="connsiteX3" fmla="*/ 1146219 w 1146219"/>
              <a:gd name="connsiteY3" fmla="*/ 0 h 1558344"/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807913 w 1146219"/>
              <a:gd name="connsiteY2" fmla="*/ 0 h 1558344"/>
              <a:gd name="connsiteX3" fmla="*/ 1146219 w 1146219"/>
              <a:gd name="connsiteY3" fmla="*/ 0 h 1558344"/>
              <a:gd name="connsiteX0" fmla="*/ 0 w 347729"/>
              <a:gd name="connsiteY0" fmla="*/ 1313645 h 1313645"/>
              <a:gd name="connsiteX1" fmla="*/ 9423 w 347729"/>
              <a:gd name="connsiteY1" fmla="*/ 0 h 1313645"/>
              <a:gd name="connsiteX2" fmla="*/ 347729 w 347729"/>
              <a:gd name="connsiteY2" fmla="*/ 0 h 13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729" h="1313645">
                <a:moveTo>
                  <a:pt x="0" y="1313645"/>
                </a:moveTo>
                <a:lnTo>
                  <a:pt x="9423" y="0"/>
                </a:lnTo>
                <a:lnTo>
                  <a:pt x="34772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122343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273186" y="1347624"/>
            <a:ext cx="17338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80583" y="1173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308686" y="2065691"/>
            <a:ext cx="812231" cy="854638"/>
          </a:xfrm>
          <a:prstGeom prst="lin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Freeform 36"/>
          <p:cNvSpPr/>
          <p:nvPr/>
        </p:nvSpPr>
        <p:spPr>
          <a:xfrm>
            <a:off x="7311603" y="2678100"/>
            <a:ext cx="813816" cy="242316"/>
          </a:xfrm>
          <a:custGeom>
            <a:avLst/>
            <a:gdLst>
              <a:gd name="connsiteX0" fmla="*/ 0 w 813816"/>
              <a:gd name="connsiteY0" fmla="*/ 242316 h 242316"/>
              <a:gd name="connsiteX1" fmla="*/ 402336 w 813816"/>
              <a:gd name="connsiteY1" fmla="*/ 173736 h 242316"/>
              <a:gd name="connsiteX2" fmla="*/ 813816 w 813816"/>
              <a:gd name="connsiteY2" fmla="*/ 0 h 24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816" h="242316">
                <a:moveTo>
                  <a:pt x="0" y="242316"/>
                </a:moveTo>
                <a:cubicBezTo>
                  <a:pt x="133350" y="228219"/>
                  <a:pt x="266700" y="214122"/>
                  <a:pt x="402336" y="173736"/>
                </a:cubicBezTo>
                <a:cubicBezTo>
                  <a:pt x="537972" y="133350"/>
                  <a:pt x="813816" y="0"/>
                  <a:pt x="81381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802611" y="2065691"/>
            <a:ext cx="1318306" cy="854638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TextBox 41"/>
          <p:cNvSpPr txBox="1"/>
          <p:nvPr/>
        </p:nvSpPr>
        <p:spPr>
          <a:xfrm>
            <a:off x="6735482" y="1992539"/>
            <a:ext cx="837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solidFill>
                  <a:srgbClr val="C00000"/>
                </a:solidFill>
                <a:sym typeface="Wingdings"/>
              </a:rPr>
              <a:t></a:t>
            </a:r>
            <a:endParaRPr lang="en-GB" sz="8000" dirty="0">
              <a:solidFill>
                <a:srgbClr val="C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242805" y="2859792"/>
            <a:ext cx="144016" cy="130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4031087" y="2382592"/>
            <a:ext cx="3142445" cy="829197"/>
          </a:xfrm>
          <a:custGeom>
            <a:avLst/>
            <a:gdLst>
              <a:gd name="connsiteX0" fmla="*/ 0 w 3168203"/>
              <a:gd name="connsiteY0" fmla="*/ 0 h 914848"/>
              <a:gd name="connsiteX1" fmla="*/ 1622738 w 3168203"/>
              <a:gd name="connsiteY1" fmla="*/ 257577 h 914848"/>
              <a:gd name="connsiteX2" fmla="*/ 2498502 w 3168203"/>
              <a:gd name="connsiteY2" fmla="*/ 901521 h 914848"/>
              <a:gd name="connsiteX3" fmla="*/ 3168203 w 3168203"/>
              <a:gd name="connsiteY3" fmla="*/ 682580 h 914848"/>
              <a:gd name="connsiteX0" fmla="*/ 0 w 3168203"/>
              <a:gd name="connsiteY0" fmla="*/ 0 h 914848"/>
              <a:gd name="connsiteX1" fmla="*/ 2498502 w 3168203"/>
              <a:gd name="connsiteY1" fmla="*/ 901521 h 914848"/>
              <a:gd name="connsiteX2" fmla="*/ 3168203 w 3168203"/>
              <a:gd name="connsiteY2" fmla="*/ 682580 h 914848"/>
              <a:gd name="connsiteX0" fmla="*/ 0 w 3168203"/>
              <a:gd name="connsiteY0" fmla="*/ 0 h 819216"/>
              <a:gd name="connsiteX1" fmla="*/ 1841679 w 3168203"/>
              <a:gd name="connsiteY1" fmla="*/ 798490 h 819216"/>
              <a:gd name="connsiteX2" fmla="*/ 3168203 w 3168203"/>
              <a:gd name="connsiteY2" fmla="*/ 682580 h 819216"/>
              <a:gd name="connsiteX0" fmla="*/ 0 w 3142445"/>
              <a:gd name="connsiteY0" fmla="*/ 0 h 829197"/>
              <a:gd name="connsiteX1" fmla="*/ 1841679 w 3142445"/>
              <a:gd name="connsiteY1" fmla="*/ 798490 h 829197"/>
              <a:gd name="connsiteX2" fmla="*/ 3142445 w 3142445"/>
              <a:gd name="connsiteY2" fmla="*/ 643944 h 82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2445" h="829197">
                <a:moveTo>
                  <a:pt x="0" y="0"/>
                </a:moveTo>
                <a:cubicBezTo>
                  <a:pt x="520521" y="187817"/>
                  <a:pt x="1317938" y="691166"/>
                  <a:pt x="1841679" y="798490"/>
                </a:cubicBezTo>
                <a:cubicBezTo>
                  <a:pt x="2365420" y="905814"/>
                  <a:pt x="3039414" y="701899"/>
                  <a:pt x="3142445" y="643944"/>
                </a:cubicBezTo>
              </a:path>
            </a:pathLst>
          </a:custGeom>
          <a:noFill/>
          <a:ln w="571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1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6" r="65860" b="1334"/>
          <a:stretch/>
        </p:blipFill>
        <p:spPr bwMode="auto">
          <a:xfrm>
            <a:off x="5919660" y="1844824"/>
            <a:ext cx="2726827" cy="280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-12879" y="2318197"/>
            <a:ext cx="9182637" cy="4559121"/>
          </a:xfrm>
          <a:custGeom>
            <a:avLst/>
            <a:gdLst>
              <a:gd name="connsiteX0" fmla="*/ 0 w 9182637"/>
              <a:gd name="connsiteY0" fmla="*/ 0 h 4752304"/>
              <a:gd name="connsiteX1" fmla="*/ 9169758 w 9182637"/>
              <a:gd name="connsiteY1" fmla="*/ 3709116 h 4752304"/>
              <a:gd name="connsiteX2" fmla="*/ 9182637 w 9182637"/>
              <a:gd name="connsiteY2" fmla="*/ 4752304 h 4752304"/>
              <a:gd name="connsiteX3" fmla="*/ 0 w 9182637"/>
              <a:gd name="connsiteY3" fmla="*/ 4752304 h 4752304"/>
              <a:gd name="connsiteX4" fmla="*/ 0 w 9182637"/>
              <a:gd name="connsiteY4" fmla="*/ 0 h 4752304"/>
              <a:gd name="connsiteX0" fmla="*/ 0 w 9182637"/>
              <a:gd name="connsiteY0" fmla="*/ 0 h 4752304"/>
              <a:gd name="connsiteX1" fmla="*/ 9169758 w 9182637"/>
              <a:gd name="connsiteY1" fmla="*/ 3593206 h 4752304"/>
              <a:gd name="connsiteX2" fmla="*/ 9182637 w 9182637"/>
              <a:gd name="connsiteY2" fmla="*/ 4752304 h 4752304"/>
              <a:gd name="connsiteX3" fmla="*/ 0 w 9182637"/>
              <a:gd name="connsiteY3" fmla="*/ 4752304 h 4752304"/>
              <a:gd name="connsiteX4" fmla="*/ 0 w 9182637"/>
              <a:gd name="connsiteY4" fmla="*/ 0 h 4752304"/>
              <a:gd name="connsiteX0" fmla="*/ 0 w 9182637"/>
              <a:gd name="connsiteY0" fmla="*/ 0 h 4752304"/>
              <a:gd name="connsiteX1" fmla="*/ 9144000 w 9182637"/>
              <a:gd name="connsiteY1" fmla="*/ 3464417 h 4752304"/>
              <a:gd name="connsiteX2" fmla="*/ 9182637 w 9182637"/>
              <a:gd name="connsiteY2" fmla="*/ 4752304 h 4752304"/>
              <a:gd name="connsiteX3" fmla="*/ 0 w 9182637"/>
              <a:gd name="connsiteY3" fmla="*/ 4752304 h 4752304"/>
              <a:gd name="connsiteX4" fmla="*/ 0 w 9182637"/>
              <a:gd name="connsiteY4" fmla="*/ 0 h 4752304"/>
              <a:gd name="connsiteX0" fmla="*/ 0 w 9182637"/>
              <a:gd name="connsiteY0" fmla="*/ 0 h 4559121"/>
              <a:gd name="connsiteX1" fmla="*/ 9144000 w 9182637"/>
              <a:gd name="connsiteY1" fmla="*/ 3271234 h 4559121"/>
              <a:gd name="connsiteX2" fmla="*/ 9182637 w 9182637"/>
              <a:gd name="connsiteY2" fmla="*/ 4559121 h 4559121"/>
              <a:gd name="connsiteX3" fmla="*/ 0 w 9182637"/>
              <a:gd name="connsiteY3" fmla="*/ 4559121 h 4559121"/>
              <a:gd name="connsiteX4" fmla="*/ 0 w 9182637"/>
              <a:gd name="connsiteY4" fmla="*/ 0 h 455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637" h="4559121">
                <a:moveTo>
                  <a:pt x="0" y="0"/>
                </a:moveTo>
                <a:lnTo>
                  <a:pt x="9144000" y="3271234"/>
                </a:lnTo>
                <a:lnTo>
                  <a:pt x="9182637" y="4559121"/>
                </a:lnTo>
                <a:lnTo>
                  <a:pt x="0" y="455912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67544" y="2708920"/>
            <a:ext cx="4060177" cy="5093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3" r="59417"/>
          <a:stretch/>
        </p:blipFill>
        <p:spPr bwMode="auto">
          <a:xfrm>
            <a:off x="1979712" y="4804995"/>
            <a:ext cx="4968518" cy="20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co-existence </a:t>
            </a:r>
            <a:br>
              <a:rPr lang="en-GB" dirty="0" smtClean="0"/>
            </a:br>
            <a:r>
              <a:rPr lang="en-GB" sz="2700" dirty="0" smtClean="0"/>
              <a:t>results of ‘gating tests’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explored large part of the much larger parameter space</a:t>
            </a:r>
          </a:p>
          <a:p>
            <a:pPr lvl="2"/>
            <a:r>
              <a:rPr lang="en-GB" dirty="0" smtClean="0"/>
              <a:t>implemented in Linux 3.2.18</a:t>
            </a:r>
            <a:r>
              <a:rPr lang="en-GB" dirty="0"/>
              <a:t>;</a:t>
            </a:r>
            <a:r>
              <a:rPr lang="en-GB" dirty="0" smtClean="0"/>
              <a:t> simulated in IKR </a:t>
            </a:r>
            <a:r>
              <a:rPr lang="en-GB" dirty="0" err="1" smtClean="0"/>
              <a:t>simlib</a:t>
            </a:r>
            <a:endParaRPr lang="en-GB" dirty="0" smtClean="0"/>
          </a:p>
          <a:p>
            <a:pPr lvl="2"/>
            <a:r>
              <a:rPr lang="en-GB" dirty="0" smtClean="0"/>
              <a:t>‘gating tests’: long-running flows only </a:t>
            </a:r>
          </a:p>
          <a:p>
            <a:pPr lvl="2"/>
            <a:r>
              <a:rPr lang="en-GB" dirty="0" smtClean="0"/>
              <a:t>paper under submission, available on request</a:t>
            </a:r>
          </a:p>
          <a:p>
            <a:pPr lvl="2"/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robust against starvation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formula to derive </a:t>
            </a:r>
            <a:br>
              <a:rPr lang="en-GB" dirty="0" smtClean="0"/>
            </a:br>
            <a:r>
              <a:rPr lang="en-GB" dirty="0" smtClean="0"/>
              <a:t>ECN </a:t>
            </a:r>
            <a:r>
              <a:rPr lang="en-GB" dirty="0" err="1" smtClean="0"/>
              <a:t>config</a:t>
            </a:r>
            <a:r>
              <a:rPr lang="en-GB" dirty="0" smtClean="0"/>
              <a:t> from drop </a:t>
            </a:r>
            <a:r>
              <a:rPr lang="en-GB" dirty="0" err="1" smtClean="0"/>
              <a:t>config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maintain rate fairness</a:t>
            </a:r>
          </a:p>
          <a:p>
            <a:r>
              <a:rPr lang="en-GB" dirty="0" smtClean="0"/>
              <a:t>can then find sweet spot </a:t>
            </a:r>
            <a:br>
              <a:rPr lang="en-GB" dirty="0" smtClean="0"/>
            </a:br>
            <a:r>
              <a:rPr lang="en-GB" dirty="0" smtClean="0"/>
              <a:t>for the drop </a:t>
            </a:r>
            <a:r>
              <a:rPr lang="en-GB" dirty="0" err="1" smtClean="0"/>
              <a:t>config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0" r="61094"/>
          <a:stretch/>
        </p:blipFill>
        <p:spPr bwMode="auto">
          <a:xfrm>
            <a:off x="107504" y="4810031"/>
            <a:ext cx="1893968" cy="199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ent Arrow 4"/>
          <p:cNvSpPr/>
          <p:nvPr/>
        </p:nvSpPr>
        <p:spPr>
          <a:xfrm rot="5400000">
            <a:off x="3104111" y="4536849"/>
            <a:ext cx="432048" cy="520606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6200000" flipH="1">
            <a:off x="-19961" y="4221088"/>
            <a:ext cx="1063570" cy="520606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8266" y="3827677"/>
            <a:ext cx="870238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Averaged</a:t>
            </a:r>
            <a:br>
              <a:rPr lang="en-GB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Queue</a:t>
            </a:r>
            <a:br>
              <a:rPr lang="en-GB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q(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4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499534" y="2377536"/>
            <a:ext cx="900413" cy="523220"/>
            <a:chOff x="6336071" y="2590662"/>
            <a:chExt cx="946475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84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7759"/>
            <a:ext cx="8229600" cy="12884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GB" dirty="0" smtClean="0"/>
              <a:t>early deployment, when traffic mostly drop-based</a:t>
            </a:r>
            <a:br>
              <a:rPr lang="en-GB" dirty="0" smtClean="0"/>
            </a:br>
            <a:r>
              <a:rPr lang="en-GB" dirty="0" smtClean="0"/>
              <a:t>have to set drop (and therefore ECN) threshold deep</a:t>
            </a:r>
          </a:p>
          <a:p>
            <a:r>
              <a:rPr lang="en-GB" dirty="0" smtClean="0"/>
              <a:t>as more flows shift to DCTCP,</a:t>
            </a:r>
            <a:br>
              <a:rPr lang="en-GB" dirty="0" smtClean="0"/>
            </a:br>
            <a:r>
              <a:rPr lang="en-GB" dirty="0" smtClean="0"/>
              <a:t>can set both thresholds shallower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100" dirty="0" smtClean="0"/>
              <a:t>a sample of the</a:t>
            </a:r>
            <a:br>
              <a:rPr lang="en-GB" sz="3100" dirty="0" smtClean="0"/>
            </a:br>
            <a:r>
              <a:rPr lang="en-GB" dirty="0" smtClean="0"/>
              <a:t>results so far</a:t>
            </a:r>
            <a:endParaRPr lang="en-GB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948" r="59634"/>
          <a:stretch/>
        </p:blipFill>
        <p:spPr bwMode="auto">
          <a:xfrm>
            <a:off x="4158450" y="111573"/>
            <a:ext cx="4985550" cy="472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3" r="64985" b="1140"/>
          <a:stretch/>
        </p:blipFill>
        <p:spPr bwMode="auto">
          <a:xfrm>
            <a:off x="107504" y="1355773"/>
            <a:ext cx="3144239" cy="30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3462099"/>
            <a:ext cx="185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Instantaneous queue</a:t>
            </a:r>
          </a:p>
          <a:p>
            <a:pPr algn="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Averaged queue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6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1468192" y="2564904"/>
            <a:ext cx="799552" cy="331538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733148" y="1844824"/>
            <a:ext cx="946475" cy="523220"/>
            <a:chOff x="6336071" y="2590662"/>
            <a:chExt cx="946475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874374" y="5427593"/>
            <a:ext cx="3771518" cy="881728"/>
            <a:chOff x="4874374" y="5427593"/>
            <a:chExt cx="3771518" cy="881728"/>
          </a:xfrm>
        </p:grpSpPr>
        <p:sp>
          <p:nvSpPr>
            <p:cNvPr id="58" name="AutoShape 30"/>
            <p:cNvSpPr>
              <a:spLocks noChangeArrowheads="1"/>
            </p:cNvSpPr>
            <p:nvPr/>
          </p:nvSpPr>
          <p:spPr bwMode="auto">
            <a:xfrm rot="16200000" flipH="1">
              <a:off x="6429610" y="5502634"/>
              <a:ext cx="691007" cy="922365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 rot="16200000" flipH="1">
              <a:off x="6505554" y="5575170"/>
              <a:ext cx="564238" cy="904064"/>
            </a:xfrm>
            <a:prstGeom prst="can">
              <a:avLst>
                <a:gd name="adj" fmla="val 26132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 rot="16200000" flipH="1">
              <a:off x="4989658" y="5503029"/>
              <a:ext cx="691007" cy="921576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4981681" y="5427593"/>
              <a:ext cx="915264" cy="368990"/>
            </a:xfrm>
            <a:custGeom>
              <a:avLst/>
              <a:gdLst>
                <a:gd name="T0" fmla="*/ 0 w 2329"/>
                <a:gd name="T1" fmla="*/ 493899 h 920"/>
                <a:gd name="T2" fmla="*/ 251437 w 2329"/>
                <a:gd name="T3" fmla="*/ 0 h 920"/>
                <a:gd name="T4" fmla="*/ 251437 w 2329"/>
                <a:gd name="T5" fmla="*/ 1035050 h 920"/>
                <a:gd name="T6" fmla="*/ 729009 w 2329"/>
                <a:gd name="T7" fmla="*/ 10125 h 920"/>
                <a:gd name="T8" fmla="*/ 729009 w 2329"/>
                <a:gd name="T9" fmla="*/ 878667 h 920"/>
                <a:gd name="T10" fmla="*/ 1123560 w 2329"/>
                <a:gd name="T11" fmla="*/ 164258 h 920"/>
                <a:gd name="T12" fmla="*/ 1123560 w 2329"/>
                <a:gd name="T13" fmla="*/ 979922 h 920"/>
                <a:gd name="T14" fmla="*/ 1554482 w 2329"/>
                <a:gd name="T15" fmla="*/ 61878 h 920"/>
                <a:gd name="T16" fmla="*/ 1554482 w 2329"/>
                <a:gd name="T17" fmla="*/ 878667 h 920"/>
                <a:gd name="T18" fmla="*/ 1841500 w 2329"/>
                <a:gd name="T19" fmla="*/ 214885 h 9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9"/>
                <a:gd name="T31" fmla="*/ 0 h 920"/>
                <a:gd name="T32" fmla="*/ 2329 w 2329"/>
                <a:gd name="T33" fmla="*/ 920 h 9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9" h="920">
                  <a:moveTo>
                    <a:pt x="0" y="439"/>
                  </a:moveTo>
                  <a:lnTo>
                    <a:pt x="318" y="0"/>
                  </a:lnTo>
                  <a:lnTo>
                    <a:pt x="318" y="920"/>
                  </a:lnTo>
                  <a:lnTo>
                    <a:pt x="922" y="9"/>
                  </a:lnTo>
                  <a:lnTo>
                    <a:pt x="922" y="781"/>
                  </a:lnTo>
                  <a:lnTo>
                    <a:pt x="1421" y="146"/>
                  </a:lnTo>
                  <a:lnTo>
                    <a:pt x="1421" y="871"/>
                  </a:lnTo>
                  <a:lnTo>
                    <a:pt x="1966" y="55"/>
                  </a:lnTo>
                  <a:lnTo>
                    <a:pt x="1966" y="781"/>
                  </a:lnTo>
                  <a:lnTo>
                    <a:pt x="2329" y="1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AutoShape 30"/>
            <p:cNvSpPr>
              <a:spLocks noChangeArrowheads="1"/>
            </p:cNvSpPr>
            <p:nvPr/>
          </p:nvSpPr>
          <p:spPr bwMode="auto">
            <a:xfrm rot="16200000" flipH="1">
              <a:off x="6433016" y="5502634"/>
              <a:ext cx="691007" cy="922365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429533" y="5555494"/>
              <a:ext cx="914474" cy="368990"/>
            </a:xfrm>
            <a:custGeom>
              <a:avLst/>
              <a:gdLst>
                <a:gd name="T0" fmla="*/ 0 w 2329"/>
                <a:gd name="T1" fmla="*/ 493899 h 920"/>
                <a:gd name="T2" fmla="*/ 251220 w 2329"/>
                <a:gd name="T3" fmla="*/ 0 h 920"/>
                <a:gd name="T4" fmla="*/ 251220 w 2329"/>
                <a:gd name="T5" fmla="*/ 1035050 h 920"/>
                <a:gd name="T6" fmla="*/ 728381 w 2329"/>
                <a:gd name="T7" fmla="*/ 10125 h 920"/>
                <a:gd name="T8" fmla="*/ 728381 w 2329"/>
                <a:gd name="T9" fmla="*/ 878667 h 920"/>
                <a:gd name="T10" fmla="*/ 1122591 w 2329"/>
                <a:gd name="T11" fmla="*/ 164258 h 920"/>
                <a:gd name="T12" fmla="*/ 1122591 w 2329"/>
                <a:gd name="T13" fmla="*/ 979922 h 920"/>
                <a:gd name="T14" fmla="*/ 1553142 w 2329"/>
                <a:gd name="T15" fmla="*/ 61878 h 920"/>
                <a:gd name="T16" fmla="*/ 1553142 w 2329"/>
                <a:gd name="T17" fmla="*/ 878667 h 920"/>
                <a:gd name="T18" fmla="*/ 1839912 w 2329"/>
                <a:gd name="T19" fmla="*/ 214885 h 9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9"/>
                <a:gd name="T31" fmla="*/ 0 h 920"/>
                <a:gd name="T32" fmla="*/ 2329 w 2329"/>
                <a:gd name="T33" fmla="*/ 920 h 9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9" h="920">
                  <a:moveTo>
                    <a:pt x="0" y="439"/>
                  </a:moveTo>
                  <a:lnTo>
                    <a:pt x="318" y="0"/>
                  </a:lnTo>
                  <a:lnTo>
                    <a:pt x="318" y="920"/>
                  </a:lnTo>
                  <a:lnTo>
                    <a:pt x="922" y="9"/>
                  </a:lnTo>
                  <a:lnTo>
                    <a:pt x="922" y="781"/>
                  </a:lnTo>
                  <a:lnTo>
                    <a:pt x="1421" y="146"/>
                  </a:lnTo>
                  <a:lnTo>
                    <a:pt x="1421" y="871"/>
                  </a:lnTo>
                  <a:lnTo>
                    <a:pt x="1966" y="55"/>
                  </a:lnTo>
                  <a:lnTo>
                    <a:pt x="1966" y="781"/>
                  </a:lnTo>
                  <a:lnTo>
                    <a:pt x="2329" y="1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883053" y="5459863"/>
              <a:ext cx="2909881" cy="132007"/>
            </a:xfrm>
            <a:custGeom>
              <a:avLst/>
              <a:gdLst>
                <a:gd name="T0" fmla="*/ 0 w 5307"/>
                <a:gd name="T1" fmla="*/ 0 h 226"/>
                <a:gd name="T2" fmla="*/ 2259729 w 5307"/>
                <a:gd name="T3" fmla="*/ 0 h 226"/>
                <a:gd name="T4" fmla="*/ 2259729 w 5307"/>
                <a:gd name="T5" fmla="*/ 358775 h 226"/>
                <a:gd name="T6" fmla="*/ 7777162 w 5307"/>
                <a:gd name="T7" fmla="*/ 358775 h 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07"/>
                <a:gd name="T13" fmla="*/ 0 h 226"/>
                <a:gd name="T14" fmla="*/ 5307 w 5307"/>
                <a:gd name="T15" fmla="*/ 226 h 226"/>
                <a:gd name="connsiteX0" fmla="*/ 0 w 7528"/>
                <a:gd name="connsiteY0" fmla="*/ 0 h 10321"/>
                <a:gd name="connsiteX1" fmla="*/ 2906 w 7528"/>
                <a:gd name="connsiteY1" fmla="*/ 0 h 10321"/>
                <a:gd name="connsiteX2" fmla="*/ 2906 w 7528"/>
                <a:gd name="connsiteY2" fmla="*/ 10000 h 10321"/>
                <a:gd name="connsiteX3" fmla="*/ 7528 w 7528"/>
                <a:gd name="connsiteY3" fmla="*/ 10321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8" h="10321">
                  <a:moveTo>
                    <a:pt x="0" y="0"/>
                  </a:moveTo>
                  <a:lnTo>
                    <a:pt x="2906" y="0"/>
                  </a:lnTo>
                  <a:lnTo>
                    <a:pt x="2906" y="10000"/>
                  </a:lnTo>
                  <a:cubicBezTo>
                    <a:pt x="5271" y="10000"/>
                    <a:pt x="5163" y="10321"/>
                    <a:pt x="7528" y="1032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 rot="16200000" flipH="1">
              <a:off x="7839600" y="5503029"/>
              <a:ext cx="691007" cy="921576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1800">
                <a:ea typeface="MS PGothic" pitchFamily="34" charset="-128"/>
              </a:endParaRPr>
            </a:p>
          </p:txBody>
        </p:sp>
        <p:grpSp>
          <p:nvGrpSpPr>
            <p:cNvPr id="44" name="Group 52"/>
            <p:cNvGrpSpPr>
              <a:grpSpLocks/>
            </p:cNvGrpSpPr>
            <p:nvPr/>
          </p:nvGrpSpPr>
          <p:grpSpPr bwMode="auto">
            <a:xfrm>
              <a:off x="7833990" y="5590582"/>
              <a:ext cx="784286" cy="26033"/>
              <a:chOff x="4859" y="2205"/>
              <a:chExt cx="1077" cy="46"/>
            </a:xfrm>
          </p:grpSpPr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4859" y="2205"/>
                <a:ext cx="164" cy="46"/>
              </a:xfrm>
              <a:custGeom>
                <a:avLst/>
                <a:gdLst>
                  <a:gd name="T0" fmla="*/ 0 w 255"/>
                  <a:gd name="T1" fmla="*/ 22 h 91"/>
                  <a:gd name="T2" fmla="*/ 26 w 255"/>
                  <a:gd name="T3" fmla="*/ 0 h 91"/>
                  <a:gd name="T4" fmla="*/ 26 w 255"/>
                  <a:gd name="T5" fmla="*/ 46 h 91"/>
                  <a:gd name="T6" fmla="*/ 77 w 255"/>
                  <a:gd name="T7" fmla="*/ 1 h 91"/>
                  <a:gd name="T8" fmla="*/ 77 w 255"/>
                  <a:gd name="T9" fmla="*/ 39 h 91"/>
                  <a:gd name="T10" fmla="*/ 118 w 255"/>
                  <a:gd name="T11" fmla="*/ 7 h 91"/>
                  <a:gd name="T12" fmla="*/ 118 w 255"/>
                  <a:gd name="T13" fmla="*/ 43 h 91"/>
                  <a:gd name="T14" fmla="*/ 164 w 255"/>
                  <a:gd name="T15" fmla="*/ 3 h 91"/>
                  <a:gd name="T16" fmla="*/ 164 w 255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5"/>
                  <a:gd name="T28" fmla="*/ 0 h 91"/>
                  <a:gd name="T29" fmla="*/ 255 w 255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5" h="91">
                    <a:moveTo>
                      <a:pt x="0" y="43"/>
                    </a:moveTo>
                    <a:lnTo>
                      <a:pt x="41" y="0"/>
                    </a:lnTo>
                    <a:lnTo>
                      <a:pt x="41" y="91"/>
                    </a:lnTo>
                    <a:lnTo>
                      <a:pt x="120" y="1"/>
                    </a:lnTo>
                    <a:lnTo>
                      <a:pt x="120" y="77"/>
                    </a:lnTo>
                    <a:lnTo>
                      <a:pt x="184" y="14"/>
                    </a:lnTo>
                    <a:lnTo>
                      <a:pt x="184" y="86"/>
                    </a:lnTo>
                    <a:lnTo>
                      <a:pt x="255" y="5"/>
                    </a:lnTo>
                    <a:lnTo>
                      <a:pt x="255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5022" y="2205"/>
                <a:ext cx="181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1 w 283"/>
                  <a:gd name="T15" fmla="*/ 3 h 91"/>
                  <a:gd name="T16" fmla="*/ 181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5205" y="2205"/>
                <a:ext cx="182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2 w 283"/>
                  <a:gd name="T15" fmla="*/ 3 h 91"/>
                  <a:gd name="T16" fmla="*/ 182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5387" y="2205"/>
                <a:ext cx="182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2 w 283"/>
                  <a:gd name="T15" fmla="*/ 3 h 91"/>
                  <a:gd name="T16" fmla="*/ 182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5572" y="2205"/>
                <a:ext cx="182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2 w 283"/>
                  <a:gd name="T15" fmla="*/ 3 h 91"/>
                  <a:gd name="T16" fmla="*/ 182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5754" y="2205"/>
                <a:ext cx="182" cy="46"/>
              </a:xfrm>
              <a:custGeom>
                <a:avLst/>
                <a:gdLst>
                  <a:gd name="T0" fmla="*/ 0 w 283"/>
                  <a:gd name="T1" fmla="*/ 38 h 91"/>
                  <a:gd name="T2" fmla="*/ 44 w 283"/>
                  <a:gd name="T3" fmla="*/ 0 h 91"/>
                  <a:gd name="T4" fmla="*/ 44 w 283"/>
                  <a:gd name="T5" fmla="*/ 46 h 91"/>
                  <a:gd name="T6" fmla="*/ 95 w 283"/>
                  <a:gd name="T7" fmla="*/ 1 h 91"/>
                  <a:gd name="T8" fmla="*/ 95 w 283"/>
                  <a:gd name="T9" fmla="*/ 39 h 91"/>
                  <a:gd name="T10" fmla="*/ 136 w 283"/>
                  <a:gd name="T11" fmla="*/ 7 h 91"/>
                  <a:gd name="T12" fmla="*/ 136 w 283"/>
                  <a:gd name="T13" fmla="*/ 43 h 91"/>
                  <a:gd name="T14" fmla="*/ 182 w 283"/>
                  <a:gd name="T15" fmla="*/ 3 h 91"/>
                  <a:gd name="T16" fmla="*/ 182 w 283"/>
                  <a:gd name="T17" fmla="*/ 39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91"/>
                  <a:gd name="T29" fmla="*/ 283 w 283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91">
                    <a:moveTo>
                      <a:pt x="0" y="75"/>
                    </a:moveTo>
                    <a:lnTo>
                      <a:pt x="69" y="0"/>
                    </a:lnTo>
                    <a:lnTo>
                      <a:pt x="69" y="91"/>
                    </a:lnTo>
                    <a:lnTo>
                      <a:pt x="148" y="1"/>
                    </a:lnTo>
                    <a:lnTo>
                      <a:pt x="148" y="77"/>
                    </a:lnTo>
                    <a:lnTo>
                      <a:pt x="212" y="14"/>
                    </a:lnTo>
                    <a:lnTo>
                      <a:pt x="212" y="86"/>
                    </a:lnTo>
                    <a:lnTo>
                      <a:pt x="283" y="5"/>
                    </a:lnTo>
                    <a:lnTo>
                      <a:pt x="283" y="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cxnSp>
        <p:nvCxnSpPr>
          <p:cNvPr id="9" name="Straight Connector 8"/>
          <p:cNvCxnSpPr/>
          <p:nvPr/>
        </p:nvCxnSpPr>
        <p:spPr>
          <a:xfrm flipV="1">
            <a:off x="1455164" y="2368044"/>
            <a:ext cx="0" cy="12769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classic ECN wasn’t useful enough to deploy</a:t>
            </a:r>
          </a:p>
          <a:p>
            <a:r>
              <a:rPr lang="en-GB" dirty="0" smtClean="0"/>
              <a:t>opportunity to identify a new service model using ECN </a:t>
            </a:r>
          </a:p>
          <a:p>
            <a:pPr lvl="1"/>
            <a:r>
              <a:rPr lang="en-GB" dirty="0" smtClean="0"/>
              <a:t>consistent low delay service </a:t>
            </a:r>
            <a:r>
              <a:rPr lang="en-GB" i="1" dirty="0" smtClean="0"/>
              <a:t>for all</a:t>
            </a:r>
          </a:p>
          <a:p>
            <a:pPr marL="571500" indent="-457200"/>
            <a:endParaRPr lang="en-GB" dirty="0" smtClean="0"/>
          </a:p>
          <a:p>
            <a:pPr marL="571500" indent="-457200"/>
            <a:r>
              <a:rPr lang="en-GB" dirty="0" smtClean="0"/>
              <a:t>incremental deployment path</a:t>
            </a:r>
          </a:p>
          <a:p>
            <a:pPr marL="571500" indent="-457200"/>
            <a:endParaRPr lang="en-GB" dirty="0" smtClean="0"/>
          </a:p>
          <a:p>
            <a:pPr marL="571500" indent="-457200"/>
            <a:endParaRPr lang="en-GB" dirty="0" smtClean="0"/>
          </a:p>
          <a:p>
            <a:pPr marL="571500" indent="-457200"/>
            <a:endParaRPr lang="en-GB" dirty="0" smtClean="0"/>
          </a:p>
          <a:p>
            <a:pPr marL="571500" indent="-457200"/>
            <a:r>
              <a:rPr lang="en-GB" dirty="0" smtClean="0"/>
              <a:t>take-home message for AQM implementers:</a:t>
            </a:r>
          </a:p>
          <a:p>
            <a:pPr marL="1371600" lvl="2" indent="-457200"/>
            <a:r>
              <a:rPr lang="en-GB" dirty="0"/>
              <a:t>please allow ECN &amp; loss parameters to be independent</a:t>
            </a:r>
            <a:endParaRPr lang="en-GB" dirty="0" smtClean="0"/>
          </a:p>
        </p:txBody>
      </p:sp>
      <p:sp>
        <p:nvSpPr>
          <p:cNvPr id="4" name="Freeform 3"/>
          <p:cNvSpPr/>
          <p:nvPr/>
        </p:nvSpPr>
        <p:spPr>
          <a:xfrm>
            <a:off x="1331640" y="2865815"/>
            <a:ext cx="4192993" cy="66401"/>
          </a:xfrm>
          <a:custGeom>
            <a:avLst/>
            <a:gdLst>
              <a:gd name="connsiteX0" fmla="*/ 0 w 1339403"/>
              <a:gd name="connsiteY0" fmla="*/ 103031 h 103031"/>
              <a:gd name="connsiteX1" fmla="*/ 669701 w 1339403"/>
              <a:gd name="connsiteY1" fmla="*/ 25758 h 103031"/>
              <a:gd name="connsiteX2" fmla="*/ 1339403 w 1339403"/>
              <a:gd name="connsiteY2" fmla="*/ 0 h 103031"/>
              <a:gd name="connsiteX0" fmla="*/ 0 w 3690717"/>
              <a:gd name="connsiteY0" fmla="*/ 79280 h 79280"/>
              <a:gd name="connsiteX1" fmla="*/ 3021015 w 3690717"/>
              <a:gd name="connsiteY1" fmla="*/ 25758 h 79280"/>
              <a:gd name="connsiteX2" fmla="*/ 3690717 w 3690717"/>
              <a:gd name="connsiteY2" fmla="*/ 0 h 79280"/>
              <a:gd name="connsiteX0" fmla="*/ 0 w 3690717"/>
              <a:gd name="connsiteY0" fmla="*/ 79280 h 79280"/>
              <a:gd name="connsiteX1" fmla="*/ 1970049 w 3690717"/>
              <a:gd name="connsiteY1" fmla="*/ 49508 h 79280"/>
              <a:gd name="connsiteX2" fmla="*/ 3690717 w 3690717"/>
              <a:gd name="connsiteY2" fmla="*/ 0 h 79280"/>
              <a:gd name="connsiteX0" fmla="*/ 0 w 4192993"/>
              <a:gd name="connsiteY0" fmla="*/ 66401 h 66401"/>
              <a:gd name="connsiteX1" fmla="*/ 1970049 w 4192993"/>
              <a:gd name="connsiteY1" fmla="*/ 36629 h 66401"/>
              <a:gd name="connsiteX2" fmla="*/ 4192993 w 4192993"/>
              <a:gd name="connsiteY2" fmla="*/ 0 h 6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2993" h="66401">
                <a:moveTo>
                  <a:pt x="0" y="66401"/>
                </a:moveTo>
                <a:cubicBezTo>
                  <a:pt x="223233" y="36350"/>
                  <a:pt x="1746815" y="53801"/>
                  <a:pt x="1970049" y="36629"/>
                </a:cubicBezTo>
                <a:cubicBezTo>
                  <a:pt x="2193283" y="19457"/>
                  <a:pt x="4055618" y="2146"/>
                  <a:pt x="4192993" y="0"/>
                </a:cubicBezTo>
              </a:path>
            </a:pathLst>
          </a:custGeom>
          <a:noFill/>
          <a:ln>
            <a:solidFill>
              <a:srgbClr val="FF0066"/>
            </a:solidFill>
          </a:ln>
          <a:effectLst>
            <a:glow rad="101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820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mtClean="0"/>
              <a:t>DCTCP in Action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20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4038600" y="4321175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0000CC"/>
                </a:solidFill>
                <a:latin typeface="Calibri" pitchFamily="34" charset="0"/>
              </a:rPr>
              <a:t>Setup: Win 7, Broadcom 1Gbps Switch</a:t>
            </a:r>
          </a:p>
          <a:p>
            <a:pPr algn="l" eaLnBrk="1" hangingPunct="1"/>
            <a:r>
              <a:rPr lang="en-US" sz="2000" b="1">
                <a:solidFill>
                  <a:srgbClr val="0000CC"/>
                </a:solidFill>
                <a:latin typeface="Calibri" pitchFamily="34" charset="0"/>
              </a:rPr>
              <a:t>Scenario: 2 long-lived flows, K = 30KB</a:t>
            </a:r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533400" y="1066800"/>
            <a:ext cx="7727950" cy="5410200"/>
            <a:chOff x="533400" y="1219200"/>
            <a:chExt cx="7728023" cy="5410200"/>
          </a:xfrm>
        </p:grpSpPr>
        <p:pic>
          <p:nvPicPr>
            <p:cNvPr id="7174" name="Picture 370" descr="dctcp-vs-tcp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7728023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Box 9"/>
            <p:cNvSpPr txBox="1">
              <a:spLocks noChangeArrowheads="1"/>
            </p:cNvSpPr>
            <p:nvPr/>
          </p:nvSpPr>
          <p:spPr bwMode="auto">
            <a:xfrm rot="-5400000">
              <a:off x="-157491" y="2062488"/>
              <a:ext cx="205740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800" b="1">
                  <a:latin typeface="Calibri" pitchFamily="34" charset="0"/>
                </a:rPr>
                <a:t>(Kbytes)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291316"/>
      </p:ext>
    </p:extLst>
  </p:cSld>
  <p:clrMapOvr>
    <a:masterClrMapping/>
  </p:clrMapOvr>
  <p:transition spd="slow" advTm="4826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Throughput_si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800100"/>
            <a:ext cx="63325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4294967295"/>
          </p:nvPr>
        </p:nvSpPr>
        <p:spPr>
          <a:xfrm>
            <a:off x="468313" y="5337175"/>
            <a:ext cx="6419850" cy="487363"/>
          </a:xfrm>
        </p:spPr>
        <p:txBody>
          <a:bodyPr lIns="91440" tIns="45720" rIns="91440" bIns="45720">
            <a:normAutofit fontScale="40000" lnSpcReduction="20000"/>
          </a:bodyPr>
          <a:lstStyle/>
          <a:p>
            <a:pPr marL="342900" indent="-342900">
              <a:buFontTx/>
              <a:buNone/>
            </a:pPr>
            <a:r>
              <a:rPr lang="en-US" sz="2100" b="1" smtClean="0"/>
              <a:t>Parameters: </a:t>
            </a:r>
            <a:br>
              <a:rPr lang="en-US" sz="2100" b="1" smtClean="0"/>
            </a:br>
            <a:r>
              <a:rPr lang="en-US" sz="2100" smtClean="0"/>
              <a:t>link capacity = 10Gbps</a:t>
            </a:r>
            <a:br>
              <a:rPr lang="en-US" sz="2100" smtClean="0"/>
            </a:br>
            <a:r>
              <a:rPr lang="en-US" sz="2100" smtClean="0"/>
              <a:t>RTT = 480</a:t>
            </a:r>
            <a:r>
              <a:rPr lang="el-GR" sz="2100" smtClean="0"/>
              <a:t>μ</a:t>
            </a:r>
            <a:r>
              <a:rPr lang="en-US" sz="2100" smtClean="0"/>
              <a:t>s</a:t>
            </a:r>
            <a:br>
              <a:rPr lang="en-US" sz="2100" smtClean="0"/>
            </a:br>
            <a:r>
              <a:rPr lang="en-US" sz="2100" smtClean="0"/>
              <a:t>smoothing constant (at source), g = 0.05.</a:t>
            </a:r>
            <a:endParaRPr lang="en-US" sz="2100" b="1" smtClean="0"/>
          </a:p>
        </p:txBody>
      </p:sp>
      <p:sp>
        <p:nvSpPr>
          <p:cNvPr id="13" name="Rounded Rectangle 12"/>
          <p:cNvSpPr/>
          <p:nvPr/>
        </p:nvSpPr>
        <p:spPr>
          <a:xfrm>
            <a:off x="31750" y="3960300"/>
            <a:ext cx="3505200" cy="14478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For TCP: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Throughput → 75%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 lIns="91440" tIns="45720" rIns="91440" bIns="45720" anchor="ctr">
            <a:normAutofit/>
          </a:bodyPr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Throughput-Latency Tradeoff</a:t>
            </a: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3635375" y="1089025"/>
            <a:ext cx="1728788" cy="1295400"/>
          </a:xfrm>
          <a:prstGeom prst="ellips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1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43450" y="2247900"/>
            <a:ext cx="3276600" cy="121551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Throughput &gt; 94% as </a:t>
            </a:r>
            <a:r>
              <a:rPr lang="en-US" sz="2800" b="1" i="1" dirty="0">
                <a:solidFill>
                  <a:schemeClr val="bg1"/>
                </a:solidFill>
              </a:rPr>
              <a:t>K </a:t>
            </a:r>
            <a:r>
              <a:rPr lang="en-US" sz="2800" b="1" dirty="0">
                <a:solidFill>
                  <a:schemeClr val="bg1"/>
                </a:solidFill>
                <a:sym typeface="Wingdings" pitchFamily="2" charset="2"/>
              </a:rPr>
              <a:t> 0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440669"/>
      </p:ext>
    </p:extLst>
  </p:cSld>
  <p:clrMapOvr>
    <a:masterClrMapping/>
  </p:clrMapOvr>
  <p:transition advTm="95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GB" dirty="0" smtClean="0"/>
              <a:t>DCTCP activity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11338"/>
            <a:ext cx="8242300" cy="4678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900" smtClean="0"/>
              <a:t>E2e Transport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In Windows 8 Server </a:t>
            </a:r>
            <a:br>
              <a:rPr lang="en-GB" sz="1800" smtClean="0"/>
            </a:br>
            <a:r>
              <a:rPr lang="en-GB" sz="1800" smtClean="0"/>
              <a:t>data center template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I-D for DCTCP feedback (intended EXP) </a:t>
            </a:r>
            <a:br>
              <a:rPr lang="en-GB" sz="1800" smtClean="0"/>
            </a:br>
            <a:r>
              <a:rPr lang="en-GB" sz="1200" smtClean="0"/>
              <a:t>[draft-kuehlewind-tcpm-accurate-ecn-01]</a:t>
            </a:r>
          </a:p>
          <a:p>
            <a:pPr>
              <a:lnSpc>
                <a:spcPct val="80000"/>
              </a:lnSpc>
            </a:pPr>
            <a:r>
              <a:rPr lang="en-GB" sz="1900" smtClean="0"/>
              <a:t>AQM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Existing kit: Just a degenerate config of RED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Can be implemented as just a step at K packets (single ‘if’ command)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For zero-delay can use a virtual queue </a:t>
            </a:r>
            <a:r>
              <a:rPr lang="en-GB" sz="1200" smtClean="0"/>
              <a:t>[RC5670]</a:t>
            </a:r>
          </a:p>
          <a:p>
            <a:pPr lvl="2">
              <a:lnSpc>
                <a:spcPct val="80000"/>
              </a:lnSpc>
            </a:pPr>
            <a:r>
              <a:rPr lang="en-GB" sz="1600" smtClean="0"/>
              <a:t>hardware implementations </a:t>
            </a:r>
            <a:r>
              <a:rPr lang="en-GB" sz="1400" smtClean="0"/>
              <a:t>[“</a:t>
            </a:r>
            <a:r>
              <a:rPr lang="en-GB" sz="1400" smtClean="0">
                <a:hlinkClick r:id="rId2"/>
              </a:rPr>
              <a:t>How to Build a Virtual Queue from Two Leaky Buckets</a:t>
            </a:r>
            <a:r>
              <a:rPr lang="en-GB" sz="1400" smtClean="0"/>
              <a:t>”]</a:t>
            </a:r>
          </a:p>
          <a:p>
            <a:pPr lvl="2">
              <a:lnSpc>
                <a:spcPct val="80000"/>
              </a:lnSpc>
            </a:pPr>
            <a:r>
              <a:rPr lang="en-GB" sz="1600" smtClean="0"/>
              <a:t>see </a:t>
            </a:r>
            <a:r>
              <a:rPr lang="en-GB" sz="1600" smtClean="0">
                <a:hlinkClick r:id="rId3"/>
              </a:rPr>
              <a:t>HULL</a:t>
            </a:r>
            <a:r>
              <a:rPr lang="en-GB" sz="1600" smtClean="0"/>
              <a:t> for specifics with DCTCP</a:t>
            </a:r>
          </a:p>
          <a:p>
            <a:pPr>
              <a:lnSpc>
                <a:spcPct val="80000"/>
              </a:lnSpc>
            </a:pPr>
            <a:r>
              <a:rPr lang="en-GB" sz="1900" smtClean="0"/>
              <a:t>Analysis, papers, Linux &amp; ns2 implementation, etc</a:t>
            </a:r>
          </a:p>
          <a:p>
            <a:pPr lvl="1">
              <a:lnSpc>
                <a:spcPct val="80000"/>
              </a:lnSpc>
            </a:pPr>
            <a:r>
              <a:rPr lang="en-GB" sz="1400" smtClean="0"/>
              <a:t>&lt;</a:t>
            </a:r>
            <a:r>
              <a:rPr lang="en-GB" sz="1400" smtClean="0">
                <a:hlinkClick r:id="rId4"/>
              </a:rPr>
              <a:t>http://www.stanford.edu/~alizade/Site/DCTCP.htm</a:t>
            </a:r>
            <a:r>
              <a:rPr lang="en-GB" sz="1400" smtClean="0"/>
              <a:t>l&gt;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SIGCOMM paper gives entry point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6863"/>
            <a:ext cx="4583112" cy="20478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559675" y="1125538"/>
            <a:ext cx="6365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900" b="1">
                <a:solidFill>
                  <a:srgbClr val="777777"/>
                </a:solidFill>
                <a:latin typeface="Calibri" pitchFamily="34" charset="0"/>
                <a:ea typeface="MS PGothic" pitchFamily="34" charset="-128"/>
              </a:rPr>
              <a:t>Averaged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 rot="-5400000">
            <a:off x="7953376" y="1128712"/>
            <a:ext cx="205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000">
                <a:ea typeface="MS PGothic" pitchFamily="34" charset="-128"/>
              </a:rPr>
              <a:t>Figures courtesy of Alizadeh et al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580063" y="2348880"/>
            <a:ext cx="1260475" cy="1260475"/>
          </a:xfrm>
          <a:custGeom>
            <a:avLst/>
            <a:gdLst>
              <a:gd name="T0" fmla="*/ 1057282 w 21600"/>
              <a:gd name="T1" fmla="*/ 0 h 21600"/>
              <a:gd name="T2" fmla="*/ 854089 w 21600"/>
              <a:gd name="T3" fmla="*/ 301230 h 21600"/>
              <a:gd name="T4" fmla="*/ 0 w 21600"/>
              <a:gd name="T5" fmla="*/ 1185722 h 21600"/>
              <a:gd name="T6" fmla="*/ 561962 w 21600"/>
              <a:gd name="T7" fmla="*/ 1260475 h 21600"/>
              <a:gd name="T8" fmla="*/ 1123924 w 21600"/>
              <a:gd name="T9" fmla="*/ 799176 h 21600"/>
              <a:gd name="T10" fmla="*/ 1260475 w 21600"/>
              <a:gd name="T11" fmla="*/ 30123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039 h 21600"/>
              <a:gd name="T20" fmla="*/ 1926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18" y="0"/>
                </a:moveTo>
                <a:lnTo>
                  <a:pt x="14636" y="5162"/>
                </a:lnTo>
                <a:lnTo>
                  <a:pt x="16976" y="5162"/>
                </a:lnTo>
                <a:lnTo>
                  <a:pt x="16976" y="19039"/>
                </a:lnTo>
                <a:lnTo>
                  <a:pt x="0" y="19039"/>
                </a:lnTo>
                <a:lnTo>
                  <a:pt x="0" y="21600"/>
                </a:lnTo>
                <a:lnTo>
                  <a:pt x="19260" y="21600"/>
                </a:lnTo>
                <a:lnTo>
                  <a:pt x="19260" y="5162"/>
                </a:lnTo>
                <a:lnTo>
                  <a:pt x="21600" y="5162"/>
                </a:lnTo>
                <a:lnTo>
                  <a:pt x="1811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mtClean="0">
                <a:ea typeface="MS PGothic" pitchFamily="34" charset="-128"/>
                <a:cs typeface="Arial" charset="0"/>
              </a:rPr>
              <a:t>Data Center TCP Algorithm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6324600" cy="1600200"/>
          </a:xfrm>
        </p:spPr>
        <p:txBody>
          <a:bodyPr lIns="91440" tIns="45720" rIns="91440" bIns="45720"/>
          <a:lstStyle/>
          <a:p>
            <a:pPr marL="342900" indent="-342900">
              <a:buFontTx/>
              <a:buNone/>
            </a:pPr>
            <a:r>
              <a:rPr lang="en-US" sz="2800" smtClean="0">
                <a:solidFill>
                  <a:srgbClr val="3366CC"/>
                </a:solidFill>
                <a:ea typeface="MS PGothic" pitchFamily="34" charset="-128"/>
                <a:cs typeface="Arial" charset="0"/>
              </a:rPr>
              <a:t>Switch side:</a:t>
            </a:r>
          </a:p>
          <a:p>
            <a:pPr marL="342900" indent="-342900"/>
            <a:r>
              <a:rPr lang="en-US" sz="2400" smtClean="0">
                <a:ea typeface="MS PGothic" pitchFamily="34" charset="-128"/>
                <a:cs typeface="Arial" charset="0"/>
              </a:rPr>
              <a:t>Mark packets when </a:t>
            </a:r>
            <a:r>
              <a:rPr lang="en-US" sz="2400" b="1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Queue Length &gt; K</a:t>
            </a:r>
          </a:p>
        </p:txBody>
      </p:sp>
      <p:sp>
        <p:nvSpPr>
          <p:cNvPr id="19460" name="Rectangle 18"/>
          <p:cNvSpPr>
            <a:spLocks noChangeArrowheads="1"/>
          </p:cNvSpPr>
          <p:nvPr/>
        </p:nvSpPr>
        <p:spPr bwMode="auto">
          <a:xfrm>
            <a:off x="179388" y="3036888"/>
            <a:ext cx="896461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1" indent="-342900" algn="l" eaLnBrk="0" hangingPunct="0">
              <a:spcBef>
                <a:spcPct val="20000"/>
              </a:spcBef>
            </a:pPr>
            <a:r>
              <a:rPr lang="en-US" sz="2800">
                <a:solidFill>
                  <a:srgbClr val="3366CC"/>
                </a:solidFill>
                <a:ea typeface="MS PGothic" pitchFamily="34" charset="-128"/>
              </a:rPr>
              <a:t>Sender side:</a:t>
            </a:r>
          </a:p>
          <a:p>
            <a:pPr marL="342900" lvl="1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Maintain </a:t>
            </a:r>
            <a:r>
              <a:rPr lang="en-US" sz="2400" b="1" i="1">
                <a:solidFill>
                  <a:srgbClr val="FF0000"/>
                </a:solidFill>
                <a:ea typeface="MS PGothic" pitchFamily="34" charset="-128"/>
              </a:rPr>
              <a:t>moving average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 of </a:t>
            </a:r>
            <a:r>
              <a:rPr lang="en-US" sz="2400" b="1" i="1">
                <a:solidFill>
                  <a:srgbClr val="FF0000"/>
                </a:solidFill>
                <a:ea typeface="MS PGothic" pitchFamily="34" charset="-128"/>
              </a:rPr>
              <a:t>fraction</a:t>
            </a:r>
            <a:r>
              <a:rPr lang="en-US" sz="2400" i="1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of </a:t>
            </a:r>
            <a:r>
              <a:rPr lang="en-US" sz="2400">
                <a:ea typeface="MS PGothic" pitchFamily="34" charset="-128"/>
              </a:rPr>
              <a:t>marked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packets </a:t>
            </a:r>
            <a:r>
              <a:rPr lang="en-US" sz="2400" b="1">
                <a:ea typeface="MS PGothic" pitchFamily="34" charset="-128"/>
              </a:rPr>
              <a:t>(</a:t>
            </a:r>
            <a:r>
              <a:rPr lang="el-GR" sz="2400" b="1" i="1">
                <a:ea typeface="MS PGothic" pitchFamily="34" charset="-128"/>
              </a:rPr>
              <a:t>α</a:t>
            </a:r>
            <a:r>
              <a:rPr lang="en-US" sz="2400" b="1">
                <a:ea typeface="MS PGothic" pitchFamily="34" charset="-128"/>
              </a:rPr>
              <a:t>)</a:t>
            </a:r>
            <a:endParaRPr lang="en-US" sz="2400">
              <a:solidFill>
                <a:srgbClr val="0000CC"/>
              </a:solidFill>
              <a:ea typeface="MS PGothic" pitchFamily="34" charset="-128"/>
            </a:endParaRPr>
          </a:p>
          <a:p>
            <a:pPr marL="342900" lvl="1" indent="-342900" algn="l" eaLnBrk="0" hangingPunct="0"/>
            <a:endParaRPr lang="en-US" sz="20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</a:pPr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</a:pPr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>
              <a:solidFill>
                <a:srgbClr val="000000"/>
              </a:solidFill>
              <a:ea typeface="MS PGothic" pitchFamily="34" charset="-128"/>
            </a:endParaRPr>
          </a:p>
          <a:p>
            <a:pPr marL="342900" lvl="1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ea typeface="MS PGothic" pitchFamily="34" charset="-128"/>
              </a:rPr>
              <a:t>Adaptive congestion window decrease: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6538913" y="11430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/>
              <a:t>B</a:t>
            </a:r>
          </a:p>
        </p:txBody>
      </p:sp>
      <p:sp>
        <p:nvSpPr>
          <p:cNvPr id="19462" name="TextBox 15"/>
          <p:cNvSpPr txBox="1">
            <a:spLocks noChangeArrowheads="1"/>
          </p:cNvSpPr>
          <p:nvPr/>
        </p:nvSpPr>
        <p:spPr bwMode="auto">
          <a:xfrm>
            <a:off x="7905750" y="114776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/>
              <a:t>K</a:t>
            </a:r>
          </a:p>
        </p:txBody>
      </p:sp>
      <p:sp>
        <p:nvSpPr>
          <p:cNvPr id="19463" name="TextBox 16"/>
          <p:cNvSpPr txBox="1">
            <a:spLocks noChangeArrowheads="1"/>
          </p:cNvSpPr>
          <p:nvPr/>
        </p:nvSpPr>
        <p:spPr bwMode="auto">
          <a:xfrm>
            <a:off x="7077075" y="127635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0000"/>
                </a:solidFill>
              </a:rPr>
              <a:t>Mark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8262938" y="1196975"/>
            <a:ext cx="178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0000"/>
                </a:solidFill>
              </a:rPr>
              <a:t>Don’t </a:t>
            </a:r>
          </a:p>
          <a:p>
            <a:pPr algn="l" eaLnBrk="1" hangingPunct="1"/>
            <a:r>
              <a:rPr lang="en-US" sz="2000" b="1">
                <a:solidFill>
                  <a:srgbClr val="FF0000"/>
                </a:solidFill>
              </a:rPr>
              <a:t>Mark</a:t>
            </a:r>
          </a:p>
        </p:txBody>
      </p:sp>
      <p:grpSp>
        <p:nvGrpSpPr>
          <p:cNvPr id="17" name="Group 151"/>
          <p:cNvGrpSpPr>
            <a:grpSpLocks/>
          </p:cNvGrpSpPr>
          <p:nvPr/>
        </p:nvGrpSpPr>
        <p:grpSpPr bwMode="auto">
          <a:xfrm>
            <a:off x="6615114" y="1985665"/>
            <a:ext cx="22098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18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Line 153"/>
            <p:cNvSpPr>
              <a:spLocks noChangeShapeType="1"/>
            </p:cNvSpPr>
            <p:nvPr/>
          </p:nvSpPr>
          <p:spPr bwMode="auto">
            <a:xfrm>
              <a:off x="4721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rot="5400000">
            <a:off x="7399338" y="2284413"/>
            <a:ext cx="13843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69" name="Rectangle 8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0" name="Rectangle 9"/>
          <p:cNvSpPr>
            <a:spLocks noChangeArrowheads="1"/>
          </p:cNvSpPr>
          <p:nvPr/>
        </p:nvSpPr>
        <p:spPr bwMode="auto">
          <a:xfrm>
            <a:off x="0" y="1120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1720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3" name="Rectangle 14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1120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6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7" name="Rectangle 8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8" name="Rectangle 9"/>
          <p:cNvSpPr>
            <a:spLocks noChangeArrowheads="1"/>
          </p:cNvSpPr>
          <p:nvPr/>
        </p:nvSpPr>
        <p:spPr bwMode="auto">
          <a:xfrm>
            <a:off x="0" y="1720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9479" name="Rectangle 1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graphicFrame>
        <p:nvGraphicFramePr>
          <p:cNvPr id="19480" name="Object 25"/>
          <p:cNvGraphicFramePr>
            <a:graphicFrameLocks noChangeAspect="1"/>
          </p:cNvGraphicFramePr>
          <p:nvPr/>
        </p:nvGraphicFramePr>
        <p:xfrm>
          <a:off x="576263" y="4184650"/>
          <a:ext cx="8280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4" name="Equation" r:id="rId5" imgW="3706074" imgH="367963" progId="Equation.3">
                  <p:embed/>
                </p:oleObj>
              </mc:Choice>
              <mc:Fallback>
                <p:oleObj name="Equation" r:id="rId5" imgW="3706074" imgH="3679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4184650"/>
                        <a:ext cx="8280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1" name="Object 26"/>
          <p:cNvGraphicFramePr>
            <a:graphicFrameLocks noChangeAspect="1"/>
          </p:cNvGraphicFramePr>
          <p:nvPr/>
        </p:nvGraphicFramePr>
        <p:xfrm>
          <a:off x="6335713" y="5062538"/>
          <a:ext cx="19129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" name="Equation" r:id="rId7" imgW="951857" imgH="367963" progId="Equation.3">
                  <p:embed/>
                </p:oleObj>
              </mc:Choice>
              <mc:Fallback>
                <p:oleObj name="Equation" r:id="rId7" imgW="951857" imgH="3679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5062538"/>
                        <a:ext cx="191293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22055137"/>
      </p:ext>
    </p:extLst>
  </p:cSld>
  <p:clrMapOvr>
    <a:masterClrMapping/>
  </p:clrMapOvr>
  <p:transition advTm="618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nksysWRT54G,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2905126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classic ECN</a:t>
            </a:r>
            <a:br>
              <a:rPr lang="en-GB" dirty="0" smtClean="0"/>
            </a:br>
            <a:r>
              <a:rPr lang="en-GB" sz="3600" dirty="0" smtClean="0"/>
              <a:t>just avoiding loss has not been good enough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classic ECN = “drop equivalence” </a:t>
            </a:r>
          </a:p>
          <a:p>
            <a:pPr lvl="2"/>
            <a:r>
              <a:rPr lang="en-GB" dirty="0" smtClean="0"/>
              <a:t>networks &amp; hosts treat ECN &amp; drop identically </a:t>
            </a:r>
            <a:r>
              <a:rPr lang="en-GB" sz="1800" dirty="0" smtClean="0"/>
              <a:t>[RFC3168]</a:t>
            </a:r>
            <a:endParaRPr lang="en-GB" dirty="0" smtClean="0"/>
          </a:p>
          <a:p>
            <a:r>
              <a:rPr lang="en-GB" dirty="0" smtClean="0"/>
              <a:t>cannot justify the deployment pain*</a:t>
            </a:r>
          </a:p>
          <a:p>
            <a:pPr lvl="2"/>
            <a:r>
              <a:rPr lang="en-GB" dirty="0"/>
              <a:t>ECN largely off-by-default in Internet clients</a:t>
            </a:r>
          </a:p>
          <a:p>
            <a:r>
              <a:rPr lang="en-GB" dirty="0" smtClean="0"/>
              <a:t>for a small performance gain</a:t>
            </a:r>
          </a:p>
          <a:p>
            <a:pPr lvl="2"/>
            <a:r>
              <a:rPr lang="en-GB" dirty="0" smtClean="0"/>
              <a:t>loss </a:t>
            </a:r>
            <a:r>
              <a:rPr lang="en-GB" dirty="0" smtClean="0"/>
              <a:t>levels are low, and falling</a:t>
            </a:r>
          </a:p>
          <a:p>
            <a:pPr lvl="2"/>
            <a:r>
              <a:rPr lang="en-GB" dirty="0" smtClean="0"/>
              <a:t>applications can find other ways to mask losses</a:t>
            </a:r>
          </a:p>
          <a:p>
            <a:endParaRPr lang="en-GB" dirty="0" smtClean="0"/>
          </a:p>
          <a:p>
            <a:r>
              <a:rPr lang="en-GB" dirty="0" smtClean="0"/>
              <a:t>ECN can do so much better...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9552" y="558924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 smtClean="0"/>
              <a:t>		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* 2001</a:t>
            </a:r>
            <a:r>
              <a:rPr lang="en-GB" sz="1600" dirty="0"/>
              <a:t>: arbitrary blocking by firewalls &amp; NATs – </a:t>
            </a:r>
            <a:r>
              <a:rPr lang="en-GB" sz="1400" dirty="0"/>
              <a:t>largely fixed by 2003</a:t>
            </a:r>
          </a:p>
          <a:p>
            <a:r>
              <a:rPr lang="en-GB" sz="1600" dirty="0" smtClean="0"/>
              <a:t>   2002-2007</a:t>
            </a:r>
            <a:r>
              <a:rPr lang="en-GB" sz="1600" dirty="0"/>
              <a:t>: </a:t>
            </a:r>
            <a:r>
              <a:rPr lang="en-GB" sz="1400" dirty="0"/>
              <a:t>IP/ECN packets triggered </a:t>
            </a:r>
            <a:r>
              <a:rPr lang="en-GB" sz="1400" dirty="0" smtClean="0">
                <a:solidFill>
                  <a:srgbClr val="FF0000"/>
                </a:solidFill>
              </a:rPr>
              <a:t>1 bugged home </a:t>
            </a:r>
            <a:r>
              <a:rPr lang="en-GB" sz="1400" dirty="0">
                <a:solidFill>
                  <a:srgbClr val="FF0000"/>
                </a:solidFill>
              </a:rPr>
              <a:t>gateway </a:t>
            </a:r>
            <a:r>
              <a:rPr lang="en-GB" sz="1400" dirty="0" smtClean="0">
                <a:solidFill>
                  <a:srgbClr val="FF0000"/>
                </a:solidFill>
              </a:rPr>
              <a:t>model to crash </a:t>
            </a:r>
            <a:r>
              <a:rPr lang="en-GB" sz="1400" dirty="0" smtClean="0"/>
              <a:t>and 4 to increase drop</a:t>
            </a:r>
            <a:endParaRPr lang="en-GB" sz="1400" dirty="0">
              <a:solidFill>
                <a:srgbClr val="FF0000"/>
              </a:solidFill>
            </a:endParaRPr>
          </a:p>
          <a:p>
            <a:r>
              <a:rPr lang="en-GB" sz="1600" dirty="0" smtClean="0"/>
              <a:t>   2009</a:t>
            </a:r>
            <a:r>
              <a:rPr lang="en-GB" sz="1600" dirty="0"/>
              <a:t>: some border gateways started zeroing ECN – </a:t>
            </a:r>
            <a:r>
              <a:rPr lang="en-GB" sz="1400" dirty="0"/>
              <a:t>fixes were rapidly deployed</a:t>
            </a:r>
          </a:p>
        </p:txBody>
      </p:sp>
      <p:sp>
        <p:nvSpPr>
          <p:cNvPr id="7" name="Freeform 6"/>
          <p:cNvSpPr/>
          <p:nvPr/>
        </p:nvSpPr>
        <p:spPr>
          <a:xfrm>
            <a:off x="1716630" y="3789040"/>
            <a:ext cx="3690717" cy="79280"/>
          </a:xfrm>
          <a:custGeom>
            <a:avLst/>
            <a:gdLst>
              <a:gd name="connsiteX0" fmla="*/ 0 w 1339403"/>
              <a:gd name="connsiteY0" fmla="*/ 103031 h 103031"/>
              <a:gd name="connsiteX1" fmla="*/ 669701 w 1339403"/>
              <a:gd name="connsiteY1" fmla="*/ 25758 h 103031"/>
              <a:gd name="connsiteX2" fmla="*/ 1339403 w 1339403"/>
              <a:gd name="connsiteY2" fmla="*/ 0 h 103031"/>
              <a:gd name="connsiteX0" fmla="*/ 0 w 3690717"/>
              <a:gd name="connsiteY0" fmla="*/ 79280 h 79280"/>
              <a:gd name="connsiteX1" fmla="*/ 3021015 w 3690717"/>
              <a:gd name="connsiteY1" fmla="*/ 25758 h 79280"/>
              <a:gd name="connsiteX2" fmla="*/ 3690717 w 3690717"/>
              <a:gd name="connsiteY2" fmla="*/ 0 h 79280"/>
              <a:gd name="connsiteX0" fmla="*/ 0 w 3690717"/>
              <a:gd name="connsiteY0" fmla="*/ 79280 h 79280"/>
              <a:gd name="connsiteX1" fmla="*/ 1970049 w 3690717"/>
              <a:gd name="connsiteY1" fmla="*/ 49508 h 79280"/>
              <a:gd name="connsiteX2" fmla="*/ 3690717 w 3690717"/>
              <a:gd name="connsiteY2" fmla="*/ 0 h 7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0717" h="79280">
                <a:moveTo>
                  <a:pt x="0" y="79280"/>
                </a:moveTo>
                <a:cubicBezTo>
                  <a:pt x="223233" y="49229"/>
                  <a:pt x="1746815" y="66680"/>
                  <a:pt x="1970049" y="49508"/>
                </a:cubicBezTo>
                <a:cubicBezTo>
                  <a:pt x="2193283" y="32336"/>
                  <a:pt x="3553342" y="2146"/>
                  <a:pt x="3690717" y="0"/>
                </a:cubicBezTo>
              </a:path>
            </a:pathLst>
          </a:custGeom>
          <a:noFill/>
          <a:ln>
            <a:solidFill>
              <a:srgbClr val="FF0066"/>
            </a:solidFill>
          </a:ln>
          <a:effectLst>
            <a:glow rad="101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717853" y="2905963"/>
            <a:ext cx="2663502" cy="91156"/>
          </a:xfrm>
          <a:custGeom>
            <a:avLst/>
            <a:gdLst>
              <a:gd name="connsiteX0" fmla="*/ 0 w 1339403"/>
              <a:gd name="connsiteY0" fmla="*/ 103031 h 103031"/>
              <a:gd name="connsiteX1" fmla="*/ 669701 w 1339403"/>
              <a:gd name="connsiteY1" fmla="*/ 25758 h 103031"/>
              <a:gd name="connsiteX2" fmla="*/ 1339403 w 1339403"/>
              <a:gd name="connsiteY2" fmla="*/ 0 h 103031"/>
              <a:gd name="connsiteX0" fmla="*/ 0 w 3690717"/>
              <a:gd name="connsiteY0" fmla="*/ 79280 h 79280"/>
              <a:gd name="connsiteX1" fmla="*/ 3021015 w 3690717"/>
              <a:gd name="connsiteY1" fmla="*/ 25758 h 79280"/>
              <a:gd name="connsiteX2" fmla="*/ 3690717 w 3690717"/>
              <a:gd name="connsiteY2" fmla="*/ 0 h 79280"/>
              <a:gd name="connsiteX0" fmla="*/ 0 w 3690717"/>
              <a:gd name="connsiteY0" fmla="*/ 79280 h 79280"/>
              <a:gd name="connsiteX1" fmla="*/ 1970049 w 3690717"/>
              <a:gd name="connsiteY1" fmla="*/ 49508 h 79280"/>
              <a:gd name="connsiteX2" fmla="*/ 3690717 w 3690717"/>
              <a:gd name="connsiteY2" fmla="*/ 0 h 79280"/>
              <a:gd name="connsiteX0" fmla="*/ 0 w 2663502"/>
              <a:gd name="connsiteY0" fmla="*/ 37717 h 52705"/>
              <a:gd name="connsiteX1" fmla="*/ 942834 w 2663502"/>
              <a:gd name="connsiteY1" fmla="*/ 49508 h 52705"/>
              <a:gd name="connsiteX2" fmla="*/ 2663502 w 2663502"/>
              <a:gd name="connsiteY2" fmla="*/ 0 h 52705"/>
              <a:gd name="connsiteX0" fmla="*/ 0 w 2663502"/>
              <a:gd name="connsiteY0" fmla="*/ 91156 h 91156"/>
              <a:gd name="connsiteX1" fmla="*/ 942834 w 2663502"/>
              <a:gd name="connsiteY1" fmla="*/ 49508 h 91156"/>
              <a:gd name="connsiteX2" fmla="*/ 2663502 w 2663502"/>
              <a:gd name="connsiteY2" fmla="*/ 0 h 9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3502" h="91156">
                <a:moveTo>
                  <a:pt x="0" y="91156"/>
                </a:moveTo>
                <a:cubicBezTo>
                  <a:pt x="223233" y="61105"/>
                  <a:pt x="719600" y="66680"/>
                  <a:pt x="942834" y="49508"/>
                </a:cubicBezTo>
                <a:cubicBezTo>
                  <a:pt x="1166068" y="32336"/>
                  <a:pt x="2526127" y="2146"/>
                  <a:pt x="2663502" y="0"/>
                </a:cubicBezTo>
              </a:path>
            </a:pathLst>
          </a:custGeom>
          <a:noFill/>
          <a:ln>
            <a:solidFill>
              <a:srgbClr val="FF0066"/>
            </a:solidFill>
          </a:ln>
          <a:effectLst>
            <a:glow rad="101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3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043608" y="4509120"/>
            <a:ext cx="1339403" cy="103031"/>
          </a:xfrm>
          <a:custGeom>
            <a:avLst/>
            <a:gdLst>
              <a:gd name="connsiteX0" fmla="*/ 0 w 1339403"/>
              <a:gd name="connsiteY0" fmla="*/ 103031 h 103031"/>
              <a:gd name="connsiteX1" fmla="*/ 669701 w 1339403"/>
              <a:gd name="connsiteY1" fmla="*/ 25758 h 103031"/>
              <a:gd name="connsiteX2" fmla="*/ 1339403 w 1339403"/>
              <a:gd name="connsiteY2" fmla="*/ 0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9403" h="103031">
                <a:moveTo>
                  <a:pt x="0" y="103031"/>
                </a:moveTo>
                <a:cubicBezTo>
                  <a:pt x="223233" y="72980"/>
                  <a:pt x="446467" y="42930"/>
                  <a:pt x="669701" y="25758"/>
                </a:cubicBezTo>
                <a:cubicBezTo>
                  <a:pt x="892935" y="8586"/>
                  <a:pt x="1202028" y="2146"/>
                  <a:pt x="1339403" y="0"/>
                </a:cubicBezTo>
              </a:path>
            </a:pathLst>
          </a:custGeom>
          <a:noFill/>
          <a:ln>
            <a:solidFill>
              <a:srgbClr val="FF0066"/>
            </a:solidFill>
          </a:ln>
          <a:effectLst>
            <a:glow rad="101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1043608" y="5242079"/>
            <a:ext cx="1339403" cy="103031"/>
          </a:xfrm>
          <a:custGeom>
            <a:avLst/>
            <a:gdLst>
              <a:gd name="connsiteX0" fmla="*/ 0 w 1339403"/>
              <a:gd name="connsiteY0" fmla="*/ 103031 h 103031"/>
              <a:gd name="connsiteX1" fmla="*/ 669701 w 1339403"/>
              <a:gd name="connsiteY1" fmla="*/ 25758 h 103031"/>
              <a:gd name="connsiteX2" fmla="*/ 1339403 w 1339403"/>
              <a:gd name="connsiteY2" fmla="*/ 0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9403" h="103031">
                <a:moveTo>
                  <a:pt x="0" y="103031"/>
                </a:moveTo>
                <a:cubicBezTo>
                  <a:pt x="223233" y="72980"/>
                  <a:pt x="446467" y="42930"/>
                  <a:pt x="669701" y="25758"/>
                </a:cubicBezTo>
                <a:cubicBezTo>
                  <a:pt x="892935" y="8586"/>
                  <a:pt x="1202028" y="2146"/>
                  <a:pt x="1339403" y="0"/>
                </a:cubicBezTo>
              </a:path>
            </a:pathLst>
          </a:custGeom>
          <a:noFill/>
          <a:ln>
            <a:solidFill>
              <a:srgbClr val="FF0066"/>
            </a:solidFill>
          </a:ln>
          <a:effectLst>
            <a:glow rad="101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251322" y="705480"/>
            <a:ext cx="2497142" cy="113934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C:\Users\802855631\AppData\Local\Microsoft\Windows\Temporary Internet Files\Content.IE5\9GGPRLZ5\MC9004338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52" y="116632"/>
            <a:ext cx="936752" cy="9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www.gis.ttu.edu/center/images/Hardware/BladeServ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39" y="116632"/>
            <a:ext cx="76688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758411" y="-7420"/>
            <a:ext cx="1621904" cy="9636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smoothing</a:t>
            </a:r>
            <a:br>
              <a:rPr lang="en-GB" sz="1600" dirty="0" smtClean="0"/>
            </a:br>
            <a:r>
              <a:rPr lang="en-GB" sz="1600" dirty="0" smtClean="0"/>
              <a:t>congestion signals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6876256" y="980728"/>
            <a:ext cx="1224136" cy="720080"/>
          </a:xfrm>
          <a:prstGeom prst="ellipse">
            <a:avLst/>
          </a:prstGeom>
          <a:noFill/>
          <a:ln w="28575"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9" name="Straight Arrow Connector 8"/>
          <p:cNvCxnSpPr>
            <a:endCxn id="7" idx="5"/>
          </p:cNvCxnSpPr>
          <p:nvPr/>
        </p:nvCxnSpPr>
        <p:spPr>
          <a:xfrm flipH="1" flipV="1">
            <a:off x="6142793" y="815096"/>
            <a:ext cx="991882" cy="357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424936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Immediate </a:t>
            </a:r>
            <a:r>
              <a:rPr lang="en-GB" sz="3600" dirty="0"/>
              <a:t>ECN  </a:t>
            </a:r>
            <a:r>
              <a:rPr lang="en-GB" sz="3600" dirty="0" smtClean="0"/>
              <a:t>+</a:t>
            </a:r>
            <a:br>
              <a:rPr lang="en-GB" sz="3600" dirty="0" smtClean="0"/>
            </a:br>
            <a:r>
              <a:rPr lang="en-GB" sz="3600" dirty="0" smtClean="0"/>
              <a:t>Smooth TCP response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3"/>
            <a:ext cx="8507288" cy="428134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inspired by Data Centre TCP (DCTCP)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sz="2200" dirty="0" smtClean="0"/>
              <a:t>AQM</a:t>
            </a:r>
            <a:r>
              <a:rPr lang="en-GB" sz="2200" dirty="0" smtClean="0"/>
              <a:t>:		</a:t>
            </a:r>
            <a:r>
              <a:rPr lang="en-GB" sz="2200" dirty="0" smtClean="0"/>
              <a:t>Immediate ECN – remove sluggish signal smoothing</a:t>
            </a:r>
            <a:endParaRPr lang="en-GB" sz="2200" dirty="0" smtClean="0"/>
          </a:p>
          <a:p>
            <a:pPr marL="971550" lvl="1" indent="-457200">
              <a:buFont typeface="+mj-lt"/>
              <a:buAutoNum type="arabicPeriod"/>
            </a:pPr>
            <a:r>
              <a:rPr lang="en-GB" sz="2200" dirty="0" smtClean="0"/>
              <a:t>TCP decrease:	proportionate to ECN feedback over an RTT</a:t>
            </a:r>
            <a:endParaRPr lang="en-GB" sz="2200" dirty="0"/>
          </a:p>
          <a:p>
            <a:pPr marL="742950" lvl="2" indent="-342900"/>
            <a:r>
              <a:rPr lang="en-GB" dirty="0"/>
              <a:t>deployed </a:t>
            </a:r>
            <a:r>
              <a:rPr lang="en-GB" dirty="0" smtClean="0"/>
              <a:t>extensively in </a:t>
            </a:r>
            <a:r>
              <a:rPr lang="en-GB" dirty="0"/>
              <a:t>ECN data centres</a:t>
            </a:r>
          </a:p>
          <a:p>
            <a:endParaRPr lang="en-GB" dirty="0" smtClean="0"/>
          </a:p>
          <a:p>
            <a:r>
              <a:rPr lang="en-GB" dirty="0" smtClean="0"/>
              <a:t>translate this approach to the public Internet?</a:t>
            </a:r>
          </a:p>
          <a:p>
            <a:pPr lvl="1"/>
            <a:r>
              <a:rPr lang="en-GB" dirty="0" smtClean="0"/>
              <a:t>more </a:t>
            </a:r>
            <a:r>
              <a:rPr lang="en-GB" dirty="0"/>
              <a:t>gain</a:t>
            </a:r>
          </a:p>
          <a:p>
            <a:pPr lvl="2"/>
            <a:r>
              <a:rPr lang="en-GB" dirty="0" smtClean="0"/>
              <a:t>promise of </a:t>
            </a:r>
            <a:r>
              <a:rPr lang="en-GB" i="1" dirty="0" smtClean="0"/>
              <a:t>consistent</a:t>
            </a:r>
            <a:r>
              <a:rPr lang="en-GB" dirty="0" smtClean="0"/>
              <a:t> low delay </a:t>
            </a:r>
            <a:r>
              <a:rPr lang="en-GB" i="1" dirty="0" smtClean="0"/>
              <a:t>for all</a:t>
            </a:r>
          </a:p>
          <a:p>
            <a:pPr lvl="1"/>
            <a:r>
              <a:rPr lang="en-GB" dirty="0" smtClean="0"/>
              <a:t>less pain</a:t>
            </a:r>
          </a:p>
          <a:p>
            <a:pPr lvl="2"/>
            <a:r>
              <a:rPr lang="en-GB" dirty="0" smtClean="0"/>
              <a:t>removes sensitivity of AQM to </a:t>
            </a:r>
            <a:r>
              <a:rPr lang="en-GB" dirty="0" smtClean="0"/>
              <a:t>sluggish RTT </a:t>
            </a:r>
            <a:r>
              <a:rPr lang="en-GB" dirty="0" smtClean="0"/>
              <a:t>setting</a:t>
            </a:r>
            <a:endParaRPr lang="en-GB" dirty="0"/>
          </a:p>
          <a:p>
            <a:pPr lvl="2"/>
            <a:r>
              <a:rPr lang="en-GB" dirty="0" smtClean="0"/>
              <a:t>can start with </a:t>
            </a:r>
            <a:r>
              <a:rPr lang="en-GB" i="1" dirty="0" smtClean="0"/>
              <a:t>existing </a:t>
            </a:r>
            <a:r>
              <a:rPr lang="en-GB" dirty="0" smtClean="0"/>
              <a:t>hardware, firmware or software</a:t>
            </a:r>
          </a:p>
        </p:txBody>
      </p:sp>
    </p:spTree>
    <p:extLst>
      <p:ext uri="{BB962C8B-B14F-4D97-AF65-F5344CB8AC3E}">
        <p14:creationId xmlns:p14="http://schemas.microsoft.com/office/powerpoint/2010/main" val="1196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0"/>
          <p:cNvSpPr>
            <a:spLocks noChangeArrowheads="1"/>
          </p:cNvSpPr>
          <p:nvPr/>
        </p:nvSpPr>
        <p:spPr bwMode="auto">
          <a:xfrm rot="16200000" flipH="1">
            <a:off x="4333875" y="4582690"/>
            <a:ext cx="1582738" cy="1855788"/>
          </a:xfrm>
          <a:prstGeom prst="can">
            <a:avLst>
              <a:gd name="adj" fmla="val 26132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sp>
        <p:nvSpPr>
          <p:cNvPr id="5123" name="Rectangle 13" descr="Wide upward diagonal"/>
          <p:cNvSpPr>
            <a:spLocks noChangeArrowheads="1"/>
          </p:cNvSpPr>
          <p:nvPr/>
        </p:nvSpPr>
        <p:spPr bwMode="auto">
          <a:xfrm>
            <a:off x="1473200" y="2782465"/>
            <a:ext cx="1876425" cy="204788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sp>
        <p:nvSpPr>
          <p:cNvPr id="5124" name="Freeform 5"/>
          <p:cNvSpPr>
            <a:spLocks/>
          </p:cNvSpPr>
          <p:nvPr/>
        </p:nvSpPr>
        <p:spPr bwMode="auto">
          <a:xfrm>
            <a:off x="1481138" y="2630065"/>
            <a:ext cx="1720850" cy="3671888"/>
          </a:xfrm>
          <a:custGeom>
            <a:avLst/>
            <a:gdLst>
              <a:gd name="T0" fmla="*/ 0 w 2041"/>
              <a:gd name="T1" fmla="*/ 0 h 1315"/>
              <a:gd name="T2" fmla="*/ 0 w 2041"/>
              <a:gd name="T3" fmla="*/ 3671888 h 1315"/>
              <a:gd name="T4" fmla="*/ 1720850 w 2041"/>
              <a:gd name="T5" fmla="*/ 3671888 h 1315"/>
              <a:gd name="T6" fmla="*/ 0 60000 65536"/>
              <a:gd name="T7" fmla="*/ 0 60000 65536"/>
              <a:gd name="T8" fmla="*/ 0 60000 65536"/>
              <a:gd name="T9" fmla="*/ 0 w 2041"/>
              <a:gd name="T10" fmla="*/ 0 h 1315"/>
              <a:gd name="T11" fmla="*/ 2041 w 2041"/>
              <a:gd name="T12" fmla="*/ 1315 h 1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1315">
                <a:moveTo>
                  <a:pt x="0" y="0"/>
                </a:moveTo>
                <a:lnTo>
                  <a:pt x="0" y="1315"/>
                </a:lnTo>
                <a:lnTo>
                  <a:pt x="2041" y="131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AutoShape 10"/>
          <p:cNvSpPr>
            <a:spLocks noChangeArrowheads="1"/>
          </p:cNvSpPr>
          <p:nvPr/>
        </p:nvSpPr>
        <p:spPr bwMode="auto">
          <a:xfrm rot="16200000" flipH="1">
            <a:off x="1215231" y="4405684"/>
            <a:ext cx="1938338" cy="185420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cxnSp>
        <p:nvCxnSpPr>
          <p:cNvPr id="5126" name="AutoShape 11"/>
          <p:cNvCxnSpPr>
            <a:cxnSpLocks noChangeShapeType="1"/>
          </p:cNvCxnSpPr>
          <p:nvPr/>
        </p:nvCxnSpPr>
        <p:spPr bwMode="auto">
          <a:xfrm flipV="1">
            <a:off x="1495425" y="4363615"/>
            <a:ext cx="0" cy="19383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Line 12"/>
          <p:cNvSpPr>
            <a:spLocks noChangeShapeType="1"/>
          </p:cNvSpPr>
          <p:nvPr/>
        </p:nvSpPr>
        <p:spPr bwMode="auto">
          <a:xfrm>
            <a:off x="1473200" y="2987253"/>
            <a:ext cx="18764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8" name="Freeform 6"/>
          <p:cNvSpPr>
            <a:spLocks/>
          </p:cNvSpPr>
          <p:nvPr/>
        </p:nvSpPr>
        <p:spPr bwMode="auto">
          <a:xfrm>
            <a:off x="1473200" y="3828628"/>
            <a:ext cx="1841500" cy="1035050"/>
          </a:xfrm>
          <a:custGeom>
            <a:avLst/>
            <a:gdLst>
              <a:gd name="T0" fmla="*/ 0 w 2329"/>
              <a:gd name="T1" fmla="*/ 493899 h 920"/>
              <a:gd name="T2" fmla="*/ 251437 w 2329"/>
              <a:gd name="T3" fmla="*/ 0 h 920"/>
              <a:gd name="T4" fmla="*/ 251437 w 2329"/>
              <a:gd name="T5" fmla="*/ 1035050 h 920"/>
              <a:gd name="T6" fmla="*/ 729009 w 2329"/>
              <a:gd name="T7" fmla="*/ 10125 h 920"/>
              <a:gd name="T8" fmla="*/ 729009 w 2329"/>
              <a:gd name="T9" fmla="*/ 878667 h 920"/>
              <a:gd name="T10" fmla="*/ 1123560 w 2329"/>
              <a:gd name="T11" fmla="*/ 164258 h 920"/>
              <a:gd name="T12" fmla="*/ 1123560 w 2329"/>
              <a:gd name="T13" fmla="*/ 979922 h 920"/>
              <a:gd name="T14" fmla="*/ 1554482 w 2329"/>
              <a:gd name="T15" fmla="*/ 61878 h 920"/>
              <a:gd name="T16" fmla="*/ 1554482 w 2329"/>
              <a:gd name="T17" fmla="*/ 878667 h 920"/>
              <a:gd name="T18" fmla="*/ 1841500 w 2329"/>
              <a:gd name="T19" fmla="*/ 214885 h 9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29"/>
              <a:gd name="T31" fmla="*/ 0 h 920"/>
              <a:gd name="T32" fmla="*/ 2329 w 2329"/>
              <a:gd name="T33" fmla="*/ 920 h 9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29" h="920">
                <a:moveTo>
                  <a:pt x="0" y="439"/>
                </a:moveTo>
                <a:lnTo>
                  <a:pt x="318" y="0"/>
                </a:lnTo>
                <a:lnTo>
                  <a:pt x="318" y="920"/>
                </a:lnTo>
                <a:lnTo>
                  <a:pt x="922" y="9"/>
                </a:lnTo>
                <a:lnTo>
                  <a:pt x="922" y="781"/>
                </a:lnTo>
                <a:lnTo>
                  <a:pt x="1421" y="146"/>
                </a:lnTo>
                <a:lnTo>
                  <a:pt x="1421" y="871"/>
                </a:lnTo>
                <a:lnTo>
                  <a:pt x="1966" y="55"/>
                </a:lnTo>
                <a:lnTo>
                  <a:pt x="1966" y="781"/>
                </a:lnTo>
                <a:lnTo>
                  <a:pt x="2329" y="1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9" name="Text Box 23"/>
          <p:cNvSpPr txBox="1">
            <a:spLocks noChangeArrowheads="1"/>
          </p:cNvSpPr>
          <p:nvPr/>
        </p:nvSpPr>
        <p:spPr bwMode="auto">
          <a:xfrm>
            <a:off x="222250" y="4377903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>
                <a:ea typeface="MS PGothic" pitchFamily="34" charset="-128"/>
              </a:rPr>
              <a:t>line</a:t>
            </a:r>
            <a:br>
              <a:rPr lang="en-GB" sz="1800">
                <a:ea typeface="MS PGothic" pitchFamily="34" charset="-128"/>
              </a:rPr>
            </a:br>
            <a:r>
              <a:rPr lang="en-GB" sz="1800">
                <a:ea typeface="MS PGothic" pitchFamily="34" charset="-128"/>
              </a:rPr>
              <a:t>utilisation</a:t>
            </a:r>
          </a:p>
        </p:txBody>
      </p:sp>
      <p:sp>
        <p:nvSpPr>
          <p:cNvPr id="5130" name="Text Box 24"/>
          <p:cNvSpPr txBox="1">
            <a:spLocks noChangeArrowheads="1"/>
          </p:cNvSpPr>
          <p:nvPr/>
        </p:nvSpPr>
        <p:spPr bwMode="auto">
          <a:xfrm>
            <a:off x="185668" y="2126828"/>
            <a:ext cx="128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 dirty="0">
                <a:ea typeface="MS PGothic" pitchFamily="34" charset="-128"/>
              </a:rPr>
              <a:t>buffer</a:t>
            </a:r>
            <a:br>
              <a:rPr lang="en-GB" sz="1800" dirty="0">
                <a:ea typeface="MS PGothic" pitchFamily="34" charset="-128"/>
              </a:rPr>
            </a:br>
            <a:r>
              <a:rPr lang="en-GB" sz="1800" dirty="0" smtClean="0">
                <a:ea typeface="MS PGothic" pitchFamily="34" charset="-128"/>
              </a:rPr>
              <a:t>occupancy</a:t>
            </a:r>
            <a:endParaRPr lang="en-GB" sz="1800" dirty="0">
              <a:ea typeface="MS PGothic" pitchFamily="34" charset="-128"/>
            </a:endParaRPr>
          </a:p>
        </p:txBody>
      </p:sp>
      <p:sp>
        <p:nvSpPr>
          <p:cNvPr id="5131" name="Text Box 25"/>
          <p:cNvSpPr txBox="1">
            <a:spLocks noChangeArrowheads="1"/>
          </p:cNvSpPr>
          <p:nvPr/>
        </p:nvSpPr>
        <p:spPr bwMode="auto">
          <a:xfrm>
            <a:off x="1606550" y="2485603"/>
            <a:ext cx="1751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>
                <a:ea typeface="MS PGothic" pitchFamily="34" charset="-128"/>
              </a:rPr>
              <a:t>b u f f e r    s i z e</a:t>
            </a:r>
          </a:p>
        </p:txBody>
      </p: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-50800" y="3611140"/>
            <a:ext cx="1355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400">
                <a:ea typeface="MS PGothic" pitchFamily="34" charset="-128"/>
              </a:rPr>
              <a:t>queue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management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operating point</a:t>
            </a:r>
          </a:p>
        </p:txBody>
      </p:sp>
      <p:sp>
        <p:nvSpPr>
          <p:cNvPr id="5133" name="Rectangle 27" descr="Wide upward diagonal"/>
          <p:cNvSpPr>
            <a:spLocks noChangeArrowheads="1"/>
          </p:cNvSpPr>
          <p:nvPr/>
        </p:nvSpPr>
        <p:spPr bwMode="auto">
          <a:xfrm>
            <a:off x="4386263" y="2782465"/>
            <a:ext cx="1874837" cy="204788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sp>
        <p:nvSpPr>
          <p:cNvPr id="5134" name="Freeform 28"/>
          <p:cNvSpPr>
            <a:spLocks/>
          </p:cNvSpPr>
          <p:nvPr/>
        </p:nvSpPr>
        <p:spPr bwMode="auto">
          <a:xfrm>
            <a:off x="4392613" y="2630065"/>
            <a:ext cx="1720850" cy="3671888"/>
          </a:xfrm>
          <a:custGeom>
            <a:avLst/>
            <a:gdLst>
              <a:gd name="T0" fmla="*/ 0 w 2041"/>
              <a:gd name="T1" fmla="*/ 0 h 1315"/>
              <a:gd name="T2" fmla="*/ 0 w 2041"/>
              <a:gd name="T3" fmla="*/ 3671888 h 1315"/>
              <a:gd name="T4" fmla="*/ 1720850 w 2041"/>
              <a:gd name="T5" fmla="*/ 3671888 h 1315"/>
              <a:gd name="T6" fmla="*/ 0 60000 65536"/>
              <a:gd name="T7" fmla="*/ 0 60000 65536"/>
              <a:gd name="T8" fmla="*/ 0 60000 65536"/>
              <a:gd name="T9" fmla="*/ 0 w 2041"/>
              <a:gd name="T10" fmla="*/ 0 h 1315"/>
              <a:gd name="T11" fmla="*/ 2041 w 2041"/>
              <a:gd name="T12" fmla="*/ 1315 h 1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1315">
                <a:moveTo>
                  <a:pt x="0" y="0"/>
                </a:moveTo>
                <a:lnTo>
                  <a:pt x="0" y="1315"/>
                </a:lnTo>
                <a:lnTo>
                  <a:pt x="2041" y="131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5" name="AutoShape 30"/>
          <p:cNvSpPr>
            <a:spLocks noChangeArrowheads="1"/>
          </p:cNvSpPr>
          <p:nvPr/>
        </p:nvSpPr>
        <p:spPr bwMode="auto">
          <a:xfrm rot="16200000" flipH="1">
            <a:off x="4127500" y="4404890"/>
            <a:ext cx="1938338" cy="1855788"/>
          </a:xfrm>
          <a:prstGeom prst="can">
            <a:avLst>
              <a:gd name="adj" fmla="val 25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cxnSp>
        <p:nvCxnSpPr>
          <p:cNvPr id="5136" name="AutoShape 31"/>
          <p:cNvCxnSpPr>
            <a:cxnSpLocks noChangeShapeType="1"/>
          </p:cNvCxnSpPr>
          <p:nvPr/>
        </p:nvCxnSpPr>
        <p:spPr bwMode="auto">
          <a:xfrm flipV="1">
            <a:off x="4402138" y="4363615"/>
            <a:ext cx="0" cy="19383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Line 32"/>
          <p:cNvSpPr>
            <a:spLocks noChangeShapeType="1"/>
          </p:cNvSpPr>
          <p:nvPr/>
        </p:nvSpPr>
        <p:spPr bwMode="auto">
          <a:xfrm>
            <a:off x="4386263" y="2987253"/>
            <a:ext cx="18748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8" name="Freeform 33"/>
          <p:cNvSpPr>
            <a:spLocks/>
          </p:cNvSpPr>
          <p:nvPr/>
        </p:nvSpPr>
        <p:spPr bwMode="auto">
          <a:xfrm>
            <a:off x="4386263" y="4187403"/>
            <a:ext cx="1839912" cy="1035050"/>
          </a:xfrm>
          <a:custGeom>
            <a:avLst/>
            <a:gdLst>
              <a:gd name="T0" fmla="*/ 0 w 2329"/>
              <a:gd name="T1" fmla="*/ 493899 h 920"/>
              <a:gd name="T2" fmla="*/ 251220 w 2329"/>
              <a:gd name="T3" fmla="*/ 0 h 920"/>
              <a:gd name="T4" fmla="*/ 251220 w 2329"/>
              <a:gd name="T5" fmla="*/ 1035050 h 920"/>
              <a:gd name="T6" fmla="*/ 728381 w 2329"/>
              <a:gd name="T7" fmla="*/ 10125 h 920"/>
              <a:gd name="T8" fmla="*/ 728381 w 2329"/>
              <a:gd name="T9" fmla="*/ 878667 h 920"/>
              <a:gd name="T10" fmla="*/ 1122591 w 2329"/>
              <a:gd name="T11" fmla="*/ 164258 h 920"/>
              <a:gd name="T12" fmla="*/ 1122591 w 2329"/>
              <a:gd name="T13" fmla="*/ 979922 h 920"/>
              <a:gd name="T14" fmla="*/ 1553142 w 2329"/>
              <a:gd name="T15" fmla="*/ 61878 h 920"/>
              <a:gd name="T16" fmla="*/ 1553142 w 2329"/>
              <a:gd name="T17" fmla="*/ 878667 h 920"/>
              <a:gd name="T18" fmla="*/ 1839912 w 2329"/>
              <a:gd name="T19" fmla="*/ 214885 h 9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29"/>
              <a:gd name="T31" fmla="*/ 0 h 920"/>
              <a:gd name="T32" fmla="*/ 2329 w 2329"/>
              <a:gd name="T33" fmla="*/ 920 h 9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29" h="920">
                <a:moveTo>
                  <a:pt x="0" y="439"/>
                </a:moveTo>
                <a:lnTo>
                  <a:pt x="318" y="0"/>
                </a:lnTo>
                <a:lnTo>
                  <a:pt x="318" y="920"/>
                </a:lnTo>
                <a:lnTo>
                  <a:pt x="922" y="9"/>
                </a:lnTo>
                <a:lnTo>
                  <a:pt x="922" y="781"/>
                </a:lnTo>
                <a:lnTo>
                  <a:pt x="1421" y="146"/>
                </a:lnTo>
                <a:lnTo>
                  <a:pt x="1421" y="871"/>
                </a:lnTo>
                <a:lnTo>
                  <a:pt x="1966" y="55"/>
                </a:lnTo>
                <a:lnTo>
                  <a:pt x="1966" y="781"/>
                </a:lnTo>
                <a:lnTo>
                  <a:pt x="2329" y="1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9" name="Text Box 37"/>
          <p:cNvSpPr txBox="1">
            <a:spLocks noChangeArrowheads="1"/>
          </p:cNvSpPr>
          <p:nvPr/>
        </p:nvSpPr>
        <p:spPr bwMode="auto">
          <a:xfrm>
            <a:off x="3427413" y="3628603"/>
            <a:ext cx="982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400">
                <a:ea typeface="MS PGothic" pitchFamily="34" charset="-128"/>
              </a:rPr>
              <a:t> shallower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operating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point</a:t>
            </a:r>
          </a:p>
        </p:txBody>
      </p:sp>
      <p:sp>
        <p:nvSpPr>
          <p:cNvPr id="5140" name="Freeform 38"/>
          <p:cNvSpPr>
            <a:spLocks/>
          </p:cNvSpPr>
          <p:nvPr/>
        </p:nvSpPr>
        <p:spPr bwMode="auto">
          <a:xfrm>
            <a:off x="1274763" y="3965153"/>
            <a:ext cx="7777162" cy="358775"/>
          </a:xfrm>
          <a:custGeom>
            <a:avLst/>
            <a:gdLst>
              <a:gd name="T0" fmla="*/ 0 w 5307"/>
              <a:gd name="T1" fmla="*/ 0 h 226"/>
              <a:gd name="T2" fmla="*/ 2259729 w 5307"/>
              <a:gd name="T3" fmla="*/ 0 h 226"/>
              <a:gd name="T4" fmla="*/ 2259729 w 5307"/>
              <a:gd name="T5" fmla="*/ 358775 h 226"/>
              <a:gd name="T6" fmla="*/ 7777162 w 5307"/>
              <a:gd name="T7" fmla="*/ 358775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5307"/>
              <a:gd name="T13" fmla="*/ 0 h 226"/>
              <a:gd name="T14" fmla="*/ 5307 w 5307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07" h="226">
                <a:moveTo>
                  <a:pt x="0" y="0"/>
                </a:moveTo>
                <a:lnTo>
                  <a:pt x="1542" y="0"/>
                </a:lnTo>
                <a:lnTo>
                  <a:pt x="1542" y="226"/>
                </a:lnTo>
                <a:lnTo>
                  <a:pt x="5307" y="22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1" name="Rectangle 40" descr="Wide upward diagonal"/>
          <p:cNvSpPr>
            <a:spLocks noChangeArrowheads="1"/>
          </p:cNvSpPr>
          <p:nvPr/>
        </p:nvSpPr>
        <p:spPr bwMode="auto">
          <a:xfrm>
            <a:off x="7207250" y="2782465"/>
            <a:ext cx="1876425" cy="204788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sp>
        <p:nvSpPr>
          <p:cNvPr id="5142" name="Freeform 41"/>
          <p:cNvSpPr>
            <a:spLocks/>
          </p:cNvSpPr>
          <p:nvPr/>
        </p:nvSpPr>
        <p:spPr bwMode="auto">
          <a:xfrm>
            <a:off x="7215188" y="2630065"/>
            <a:ext cx="1720850" cy="3671888"/>
          </a:xfrm>
          <a:custGeom>
            <a:avLst/>
            <a:gdLst>
              <a:gd name="T0" fmla="*/ 0 w 2041"/>
              <a:gd name="T1" fmla="*/ 0 h 1315"/>
              <a:gd name="T2" fmla="*/ 0 w 2041"/>
              <a:gd name="T3" fmla="*/ 3671888 h 1315"/>
              <a:gd name="T4" fmla="*/ 1720850 w 2041"/>
              <a:gd name="T5" fmla="*/ 3671888 h 1315"/>
              <a:gd name="T6" fmla="*/ 0 60000 65536"/>
              <a:gd name="T7" fmla="*/ 0 60000 65536"/>
              <a:gd name="T8" fmla="*/ 0 60000 65536"/>
              <a:gd name="T9" fmla="*/ 0 w 2041"/>
              <a:gd name="T10" fmla="*/ 0 h 1315"/>
              <a:gd name="T11" fmla="*/ 2041 w 2041"/>
              <a:gd name="T12" fmla="*/ 1315 h 1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1315">
                <a:moveTo>
                  <a:pt x="0" y="0"/>
                </a:moveTo>
                <a:lnTo>
                  <a:pt x="0" y="1315"/>
                </a:lnTo>
                <a:lnTo>
                  <a:pt x="2041" y="131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3" name="AutoShape 42"/>
          <p:cNvSpPr>
            <a:spLocks noChangeArrowheads="1"/>
          </p:cNvSpPr>
          <p:nvPr/>
        </p:nvSpPr>
        <p:spPr bwMode="auto">
          <a:xfrm rot="16200000" flipH="1">
            <a:off x="6949281" y="4405684"/>
            <a:ext cx="1938338" cy="185420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en-US" sz="1800">
              <a:ea typeface="MS PGothic" pitchFamily="34" charset="-128"/>
            </a:endParaRPr>
          </a:p>
        </p:txBody>
      </p:sp>
      <p:cxnSp>
        <p:nvCxnSpPr>
          <p:cNvPr id="5144" name="AutoShape 43"/>
          <p:cNvCxnSpPr>
            <a:cxnSpLocks noChangeShapeType="1"/>
          </p:cNvCxnSpPr>
          <p:nvPr/>
        </p:nvCxnSpPr>
        <p:spPr bwMode="auto">
          <a:xfrm flipV="1">
            <a:off x="7218363" y="4363615"/>
            <a:ext cx="0" cy="19383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5" name="Line 44"/>
          <p:cNvSpPr>
            <a:spLocks noChangeShapeType="1"/>
          </p:cNvSpPr>
          <p:nvPr/>
        </p:nvSpPr>
        <p:spPr bwMode="auto">
          <a:xfrm>
            <a:off x="7207250" y="2987253"/>
            <a:ext cx="18764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46" name="Group 52"/>
          <p:cNvGrpSpPr>
            <a:grpSpLocks/>
          </p:cNvGrpSpPr>
          <p:nvPr/>
        </p:nvGrpSpPr>
        <p:grpSpPr bwMode="auto">
          <a:xfrm>
            <a:off x="7212013" y="4285828"/>
            <a:ext cx="1577975" cy="73025"/>
            <a:chOff x="4859" y="2205"/>
            <a:chExt cx="1077" cy="46"/>
          </a:xfrm>
        </p:grpSpPr>
        <p:sp>
          <p:nvSpPr>
            <p:cNvPr id="5158" name="Freeform 45"/>
            <p:cNvSpPr>
              <a:spLocks/>
            </p:cNvSpPr>
            <p:nvPr/>
          </p:nvSpPr>
          <p:spPr bwMode="auto">
            <a:xfrm>
              <a:off x="4859" y="2205"/>
              <a:ext cx="164" cy="46"/>
            </a:xfrm>
            <a:custGeom>
              <a:avLst/>
              <a:gdLst>
                <a:gd name="T0" fmla="*/ 0 w 255"/>
                <a:gd name="T1" fmla="*/ 22 h 91"/>
                <a:gd name="T2" fmla="*/ 26 w 255"/>
                <a:gd name="T3" fmla="*/ 0 h 91"/>
                <a:gd name="T4" fmla="*/ 26 w 255"/>
                <a:gd name="T5" fmla="*/ 46 h 91"/>
                <a:gd name="T6" fmla="*/ 77 w 255"/>
                <a:gd name="T7" fmla="*/ 1 h 91"/>
                <a:gd name="T8" fmla="*/ 77 w 255"/>
                <a:gd name="T9" fmla="*/ 39 h 91"/>
                <a:gd name="T10" fmla="*/ 118 w 255"/>
                <a:gd name="T11" fmla="*/ 7 h 91"/>
                <a:gd name="T12" fmla="*/ 118 w 255"/>
                <a:gd name="T13" fmla="*/ 43 h 91"/>
                <a:gd name="T14" fmla="*/ 164 w 255"/>
                <a:gd name="T15" fmla="*/ 3 h 91"/>
                <a:gd name="T16" fmla="*/ 164 w 255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"/>
                <a:gd name="T28" fmla="*/ 0 h 91"/>
                <a:gd name="T29" fmla="*/ 255 w 255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" h="91">
                  <a:moveTo>
                    <a:pt x="0" y="43"/>
                  </a:moveTo>
                  <a:lnTo>
                    <a:pt x="41" y="0"/>
                  </a:lnTo>
                  <a:lnTo>
                    <a:pt x="41" y="91"/>
                  </a:lnTo>
                  <a:lnTo>
                    <a:pt x="120" y="1"/>
                  </a:lnTo>
                  <a:lnTo>
                    <a:pt x="120" y="77"/>
                  </a:lnTo>
                  <a:lnTo>
                    <a:pt x="184" y="14"/>
                  </a:lnTo>
                  <a:lnTo>
                    <a:pt x="184" y="86"/>
                  </a:lnTo>
                  <a:lnTo>
                    <a:pt x="255" y="5"/>
                  </a:lnTo>
                  <a:lnTo>
                    <a:pt x="255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59" name="Freeform 46"/>
            <p:cNvSpPr>
              <a:spLocks/>
            </p:cNvSpPr>
            <p:nvPr/>
          </p:nvSpPr>
          <p:spPr bwMode="auto">
            <a:xfrm>
              <a:off x="5022" y="2205"/>
              <a:ext cx="181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1 w 283"/>
                <a:gd name="T15" fmla="*/ 3 h 91"/>
                <a:gd name="T16" fmla="*/ 181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0" name="Freeform 47"/>
            <p:cNvSpPr>
              <a:spLocks/>
            </p:cNvSpPr>
            <p:nvPr/>
          </p:nvSpPr>
          <p:spPr bwMode="auto">
            <a:xfrm>
              <a:off x="5205" y="2205"/>
              <a:ext cx="182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2 w 283"/>
                <a:gd name="T15" fmla="*/ 3 h 91"/>
                <a:gd name="T16" fmla="*/ 182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1" name="Freeform 48"/>
            <p:cNvSpPr>
              <a:spLocks/>
            </p:cNvSpPr>
            <p:nvPr/>
          </p:nvSpPr>
          <p:spPr bwMode="auto">
            <a:xfrm>
              <a:off x="5387" y="2205"/>
              <a:ext cx="182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2 w 283"/>
                <a:gd name="T15" fmla="*/ 3 h 91"/>
                <a:gd name="T16" fmla="*/ 182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2" name="Freeform 50"/>
            <p:cNvSpPr>
              <a:spLocks/>
            </p:cNvSpPr>
            <p:nvPr/>
          </p:nvSpPr>
          <p:spPr bwMode="auto">
            <a:xfrm>
              <a:off x="5572" y="2205"/>
              <a:ext cx="182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2 w 283"/>
                <a:gd name="T15" fmla="*/ 3 h 91"/>
                <a:gd name="T16" fmla="*/ 182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3" name="Freeform 51"/>
            <p:cNvSpPr>
              <a:spLocks/>
            </p:cNvSpPr>
            <p:nvPr/>
          </p:nvSpPr>
          <p:spPr bwMode="auto">
            <a:xfrm>
              <a:off x="5754" y="2205"/>
              <a:ext cx="182" cy="46"/>
            </a:xfrm>
            <a:custGeom>
              <a:avLst/>
              <a:gdLst>
                <a:gd name="T0" fmla="*/ 0 w 283"/>
                <a:gd name="T1" fmla="*/ 38 h 91"/>
                <a:gd name="T2" fmla="*/ 44 w 283"/>
                <a:gd name="T3" fmla="*/ 0 h 91"/>
                <a:gd name="T4" fmla="*/ 44 w 283"/>
                <a:gd name="T5" fmla="*/ 46 h 91"/>
                <a:gd name="T6" fmla="*/ 95 w 283"/>
                <a:gd name="T7" fmla="*/ 1 h 91"/>
                <a:gd name="T8" fmla="*/ 95 w 283"/>
                <a:gd name="T9" fmla="*/ 39 h 91"/>
                <a:gd name="T10" fmla="*/ 136 w 283"/>
                <a:gd name="T11" fmla="*/ 7 h 91"/>
                <a:gd name="T12" fmla="*/ 136 w 283"/>
                <a:gd name="T13" fmla="*/ 43 h 91"/>
                <a:gd name="T14" fmla="*/ 182 w 283"/>
                <a:gd name="T15" fmla="*/ 3 h 91"/>
                <a:gd name="T16" fmla="*/ 182 w 283"/>
                <a:gd name="T17" fmla="*/ 39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91"/>
                <a:gd name="T29" fmla="*/ 283 w 283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91">
                  <a:moveTo>
                    <a:pt x="0" y="75"/>
                  </a:moveTo>
                  <a:lnTo>
                    <a:pt x="69" y="0"/>
                  </a:lnTo>
                  <a:lnTo>
                    <a:pt x="69" y="91"/>
                  </a:lnTo>
                  <a:lnTo>
                    <a:pt x="148" y="1"/>
                  </a:lnTo>
                  <a:lnTo>
                    <a:pt x="148" y="77"/>
                  </a:lnTo>
                  <a:lnTo>
                    <a:pt x="212" y="14"/>
                  </a:lnTo>
                  <a:lnTo>
                    <a:pt x="212" y="86"/>
                  </a:lnTo>
                  <a:lnTo>
                    <a:pt x="283" y="5"/>
                  </a:lnTo>
                  <a:lnTo>
                    <a:pt x="283" y="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47" name="AutoShape 53"/>
          <p:cNvSpPr>
            <a:spLocks noChangeArrowheads="1"/>
          </p:cNvSpPr>
          <p:nvPr/>
        </p:nvSpPr>
        <p:spPr bwMode="auto">
          <a:xfrm>
            <a:off x="6791325" y="4790653"/>
            <a:ext cx="1327620" cy="719930"/>
          </a:xfrm>
          <a:prstGeom prst="wedgeRoundRectCallout">
            <a:avLst>
              <a:gd name="adj1" fmla="val 73919"/>
              <a:gd name="adj2" fmla="val -10966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dirty="0" smtClean="0">
                <a:ea typeface="MS PGothic" pitchFamily="34" charset="-128"/>
              </a:rPr>
              <a:t>good </a:t>
            </a:r>
            <a:r>
              <a:rPr lang="en-GB" dirty="0">
                <a:ea typeface="MS PGothic" pitchFamily="34" charset="-128"/>
              </a:rPr>
              <a:t>line utilisation</a:t>
            </a:r>
          </a:p>
        </p:txBody>
      </p:sp>
      <p:sp>
        <p:nvSpPr>
          <p:cNvPr id="5148" name="AutoShape 54"/>
          <p:cNvSpPr>
            <a:spLocks noChangeArrowheads="1"/>
          </p:cNvSpPr>
          <p:nvPr/>
        </p:nvSpPr>
        <p:spPr bwMode="auto">
          <a:xfrm>
            <a:off x="6109478" y="3638128"/>
            <a:ext cx="1606550" cy="574675"/>
          </a:xfrm>
          <a:prstGeom prst="wedgeRoundRectCallout">
            <a:avLst>
              <a:gd name="adj1" fmla="val 62997"/>
              <a:gd name="adj2" fmla="val 6731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ea typeface="MS PGothic" pitchFamily="34" charset="-128"/>
              </a:rPr>
              <a:t>lower queuing delay</a:t>
            </a:r>
          </a:p>
        </p:txBody>
      </p:sp>
      <p:sp>
        <p:nvSpPr>
          <p:cNvPr id="5149" name="AutoShape 55"/>
          <p:cNvSpPr>
            <a:spLocks noChangeArrowheads="1"/>
          </p:cNvSpPr>
          <p:nvPr/>
        </p:nvSpPr>
        <p:spPr bwMode="auto">
          <a:xfrm>
            <a:off x="6791325" y="1982365"/>
            <a:ext cx="1463675" cy="574675"/>
          </a:xfrm>
          <a:prstGeom prst="wedgeRoundRectCallout">
            <a:avLst>
              <a:gd name="adj1" fmla="val 77380"/>
              <a:gd name="adj2" fmla="val 1643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ea typeface="MS PGothic" pitchFamily="34" charset="-128"/>
              </a:rPr>
              <a:t>buffer kept for bursts</a:t>
            </a:r>
          </a:p>
        </p:txBody>
      </p:sp>
      <p:sp>
        <p:nvSpPr>
          <p:cNvPr id="5150" name="Text Box 56"/>
          <p:cNvSpPr txBox="1">
            <a:spLocks noChangeArrowheads="1"/>
          </p:cNvSpPr>
          <p:nvPr/>
        </p:nvSpPr>
        <p:spPr bwMode="auto">
          <a:xfrm>
            <a:off x="1381125" y="3422228"/>
            <a:ext cx="2066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GB" sz="1400">
                <a:ea typeface="MS PGothic" pitchFamily="34" charset="-128"/>
              </a:rPr>
              <a:t>TCP saw-teeth seeking </a:t>
            </a:r>
            <a:br>
              <a:rPr lang="en-GB" sz="1400">
                <a:ea typeface="MS PGothic" pitchFamily="34" charset="-128"/>
              </a:rPr>
            </a:br>
            <a:r>
              <a:rPr lang="en-GB" sz="1400">
                <a:ea typeface="MS PGothic" pitchFamily="34" charset="-128"/>
              </a:rPr>
              <a:t>the operating point</a:t>
            </a:r>
          </a:p>
        </p:txBody>
      </p:sp>
      <p:sp>
        <p:nvSpPr>
          <p:cNvPr id="5151" name="Text Box 57"/>
          <p:cNvSpPr txBox="1">
            <a:spLocks noChangeArrowheads="1"/>
          </p:cNvSpPr>
          <p:nvPr/>
        </p:nvSpPr>
        <p:spPr bwMode="auto">
          <a:xfrm>
            <a:off x="7753467" y="3552403"/>
            <a:ext cx="1268296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GB" sz="1400" dirty="0" smtClean="0">
                <a:ea typeface="MS PGothic" pitchFamily="34" charset="-128"/>
              </a:rPr>
              <a:t>smooth TCP:</a:t>
            </a:r>
            <a:r>
              <a:rPr lang="en-GB" sz="1400" dirty="0">
                <a:ea typeface="MS PGothic" pitchFamily="34" charset="-128"/>
              </a:rPr>
              <a:t/>
            </a:r>
            <a:br>
              <a:rPr lang="en-GB" sz="1400" dirty="0">
                <a:ea typeface="MS PGothic" pitchFamily="34" charset="-128"/>
              </a:rPr>
            </a:br>
            <a:r>
              <a:rPr lang="en-GB" sz="1400" dirty="0" smtClean="0">
                <a:ea typeface="MS PGothic" pitchFamily="34" charset="-128"/>
              </a:rPr>
              <a:t>more smaller </a:t>
            </a:r>
            <a:r>
              <a:rPr lang="en-GB" sz="1400" dirty="0">
                <a:ea typeface="MS PGothic" pitchFamily="34" charset="-128"/>
              </a:rPr>
              <a:t/>
            </a:r>
            <a:br>
              <a:rPr lang="en-GB" sz="1400" dirty="0">
                <a:ea typeface="MS PGothic" pitchFamily="34" charset="-128"/>
              </a:rPr>
            </a:br>
            <a:r>
              <a:rPr lang="en-GB" sz="1400" dirty="0">
                <a:ea typeface="MS PGothic" pitchFamily="34" charset="-128"/>
              </a:rPr>
              <a:t>saw-teeth</a:t>
            </a:r>
          </a:p>
        </p:txBody>
      </p:sp>
      <p:sp>
        <p:nvSpPr>
          <p:cNvPr id="5152" name="Text Box 58"/>
          <p:cNvSpPr txBox="1">
            <a:spLocks noChangeArrowheads="1"/>
          </p:cNvSpPr>
          <p:nvPr/>
        </p:nvSpPr>
        <p:spPr bwMode="auto">
          <a:xfrm>
            <a:off x="1206500" y="856829"/>
            <a:ext cx="2317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 u="sng" dirty="0" smtClean="0">
                <a:ea typeface="MS PGothic" pitchFamily="34" charset="-128"/>
              </a:rPr>
              <a:t>Today (at best)</a:t>
            </a:r>
            <a:r>
              <a:rPr lang="en-GB" sz="1800" dirty="0" smtClean="0">
                <a:ea typeface="MS PGothic" pitchFamily="34" charset="-128"/>
              </a:rPr>
              <a:t> </a:t>
            </a:r>
            <a:r>
              <a:rPr lang="en-GB" sz="1800" dirty="0">
                <a:ea typeface="MS PGothic" pitchFamily="34" charset="-128"/>
              </a:rPr>
              <a:t/>
            </a:r>
            <a:br>
              <a:rPr lang="en-GB" sz="1800" dirty="0">
                <a:ea typeface="MS PGothic" pitchFamily="34" charset="-128"/>
              </a:rPr>
            </a:br>
            <a:r>
              <a:rPr lang="en-GB" sz="1800" dirty="0">
                <a:ea typeface="MS PGothic" pitchFamily="34" charset="-128"/>
              </a:rPr>
              <a:t>TCP on end-systems</a:t>
            </a:r>
            <a:br>
              <a:rPr lang="en-GB" sz="1800" dirty="0">
                <a:ea typeface="MS PGothic" pitchFamily="34" charset="-128"/>
              </a:rPr>
            </a:br>
            <a:r>
              <a:rPr lang="en-GB" sz="1800" dirty="0" smtClean="0">
                <a:ea typeface="MS PGothic" pitchFamily="34" charset="-128"/>
              </a:rPr>
              <a:t>AQM at bottlenecks</a:t>
            </a:r>
            <a:endParaRPr lang="en-GB" sz="1800" dirty="0">
              <a:ea typeface="MS PGothic" pitchFamily="34" charset="-128"/>
            </a:endParaRPr>
          </a:p>
        </p:txBody>
      </p:sp>
      <p:sp>
        <p:nvSpPr>
          <p:cNvPr id="5153" name="Text Box 59"/>
          <p:cNvSpPr txBox="1">
            <a:spLocks noChangeArrowheads="1"/>
          </p:cNvSpPr>
          <p:nvPr/>
        </p:nvSpPr>
        <p:spPr bwMode="auto">
          <a:xfrm>
            <a:off x="3851920" y="1130156"/>
            <a:ext cx="2980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 dirty="0">
                <a:ea typeface="MS PGothic" pitchFamily="34" charset="-128"/>
              </a:rPr>
              <a:t>if </a:t>
            </a:r>
            <a:r>
              <a:rPr lang="en-GB" sz="1800" dirty="0" smtClean="0">
                <a:ea typeface="MS PGothic" pitchFamily="34" charset="-128"/>
              </a:rPr>
              <a:t>change bottlenecks alone</a:t>
            </a:r>
            <a:endParaRPr lang="en-GB" sz="1800" dirty="0">
              <a:ea typeface="MS PGothic" pitchFamily="34" charset="-128"/>
            </a:endParaRPr>
          </a:p>
        </p:txBody>
      </p:sp>
      <p:sp>
        <p:nvSpPr>
          <p:cNvPr id="5154" name="Text Box 60"/>
          <p:cNvSpPr txBox="1">
            <a:spLocks noChangeArrowheads="1"/>
          </p:cNvSpPr>
          <p:nvPr/>
        </p:nvSpPr>
        <p:spPr bwMode="auto">
          <a:xfrm>
            <a:off x="6912753" y="1126485"/>
            <a:ext cx="2172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 dirty="0">
                <a:ea typeface="MS PGothic" pitchFamily="34" charset="-128"/>
              </a:rPr>
              <a:t>change </a:t>
            </a:r>
            <a:r>
              <a:rPr lang="en-GB" sz="1800" dirty="0" smtClean="0">
                <a:ea typeface="MS PGothic" pitchFamily="34" charset="-128"/>
              </a:rPr>
              <a:t>bottlenecks</a:t>
            </a:r>
            <a:r>
              <a:rPr lang="en-GB" sz="1800" dirty="0">
                <a:ea typeface="MS PGothic" pitchFamily="34" charset="-128"/>
              </a:rPr>
              <a:t/>
            </a:r>
            <a:br>
              <a:rPr lang="en-GB" sz="1800" dirty="0">
                <a:ea typeface="MS PGothic" pitchFamily="34" charset="-128"/>
              </a:rPr>
            </a:br>
            <a:r>
              <a:rPr lang="en-GB" sz="1800" dirty="0">
                <a:ea typeface="MS PGothic" pitchFamily="34" charset="-128"/>
              </a:rPr>
              <a:t>and </a:t>
            </a:r>
            <a:r>
              <a:rPr lang="en-GB" sz="1800" dirty="0" smtClean="0">
                <a:ea typeface="MS PGothic" pitchFamily="34" charset="-128"/>
              </a:rPr>
              <a:t>TCP</a:t>
            </a:r>
            <a:endParaRPr lang="en-GB" sz="1800" dirty="0">
              <a:ea typeface="MS PGothic" pitchFamily="34" charset="-128"/>
            </a:endParaRPr>
          </a:p>
        </p:txBody>
      </p:sp>
      <p:sp>
        <p:nvSpPr>
          <p:cNvPr id="5155" name="AutoShape 39"/>
          <p:cNvSpPr>
            <a:spLocks noChangeArrowheads="1"/>
          </p:cNvSpPr>
          <p:nvPr/>
        </p:nvSpPr>
        <p:spPr bwMode="auto">
          <a:xfrm>
            <a:off x="5040313" y="5294510"/>
            <a:ext cx="1619250" cy="935038"/>
          </a:xfrm>
          <a:prstGeom prst="wedgeRoundRectCallout">
            <a:avLst>
              <a:gd name="adj1" fmla="val -52004"/>
              <a:gd name="adj2" fmla="val -1118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ea typeface="MS PGothic" pitchFamily="34" charset="-128"/>
              </a:rPr>
              <a:t>cuts delay but poorer line utilisation</a:t>
            </a:r>
          </a:p>
        </p:txBody>
      </p:sp>
      <p:sp>
        <p:nvSpPr>
          <p:cNvPr id="5156" name="Text Box 42"/>
          <p:cNvSpPr txBox="1">
            <a:spLocks noChangeArrowheads="1"/>
          </p:cNvSpPr>
          <p:nvPr/>
        </p:nvSpPr>
        <p:spPr bwMode="auto">
          <a:xfrm>
            <a:off x="3135313" y="601461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>
                <a:ea typeface="MS PGothic" pitchFamily="34" charset="-128"/>
              </a:rPr>
              <a:t>time</a:t>
            </a:r>
          </a:p>
        </p:txBody>
      </p:sp>
      <p:sp>
        <p:nvSpPr>
          <p:cNvPr id="5157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879475" y="-171400"/>
            <a:ext cx="7758113" cy="1263649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consistent low </a:t>
            </a:r>
            <a:r>
              <a:rPr lang="en-GB" sz="4000" dirty="0" smtClean="0"/>
              <a:t>delay for all</a:t>
            </a:r>
            <a:endParaRPr lang="en-GB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76256" y="6311061"/>
            <a:ext cx="2251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/>
              <a:t>and highly </a:t>
            </a:r>
            <a:r>
              <a:rPr lang="en-GB" dirty="0"/>
              <a:t>insensitive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threshold </a:t>
            </a:r>
            <a:r>
              <a:rPr lang="en-GB" dirty="0" err="1"/>
              <a:t>config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6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11560" y="5928789"/>
            <a:ext cx="6336704" cy="3829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3" descr="C:\Users\802855631\Documents\htdocs\projects\2020comms\presents\resources\mac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10076"/>
            <a:ext cx="7366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2" algn="l"/>
            <a:r>
              <a:rPr lang="en-GB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RTT auto-tuning</a:t>
            </a:r>
            <a:endParaRPr lang="en-GB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6886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</a:rPr>
              <a:t>rop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dirty="0" smtClean="0"/>
              <a:t>new AQMs defer dropping for ~100ms (</a:t>
            </a:r>
            <a:r>
              <a:rPr lang="en-GB" i="1" dirty="0" smtClean="0"/>
              <a:t>worst-case</a:t>
            </a:r>
            <a:r>
              <a:rPr lang="en-GB" dirty="0" smtClean="0"/>
              <a:t> RTT)</a:t>
            </a:r>
          </a:p>
          <a:p>
            <a:pPr lvl="2"/>
            <a:r>
              <a:rPr lang="en-GB" dirty="0" smtClean="0"/>
              <a:t>no response for 5 CDN RTTs, or 25 media server RTTs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</a:rPr>
              <a:t>ECN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dirty="0" smtClean="0"/>
              <a:t>AQM can signal ECN immediately – no risk of impairment</a:t>
            </a:r>
          </a:p>
          <a:p>
            <a:r>
              <a:rPr lang="en-GB" dirty="0" smtClean="0"/>
              <a:t>the transport can smooth out ECN bursts if it chooses</a:t>
            </a:r>
            <a:endParaRPr lang="en-GB" dirty="0"/>
          </a:p>
          <a:p>
            <a:pPr lvl="1"/>
            <a:r>
              <a:rPr lang="en-GB" dirty="0" smtClean="0"/>
              <a:t>it knows if it’s RTP or TCP in slow-start or </a:t>
            </a:r>
            <a:r>
              <a:rPr lang="en-GB" dirty="0" err="1" smtClean="0"/>
              <a:t>cong</a:t>
            </a:r>
            <a:r>
              <a:rPr lang="en-GB" dirty="0" smtClean="0"/>
              <a:t>-avoidance</a:t>
            </a:r>
          </a:p>
          <a:p>
            <a:r>
              <a:rPr lang="en-GB" dirty="0" smtClean="0"/>
              <a:t>then a transport’s smoothing delay is only its </a:t>
            </a:r>
            <a:r>
              <a:rPr lang="en-GB" i="1" dirty="0" smtClean="0"/>
              <a:t>own </a:t>
            </a:r>
            <a:r>
              <a:rPr lang="en-GB" dirty="0" smtClean="0"/>
              <a:t>RTT</a:t>
            </a:r>
          </a:p>
          <a:p>
            <a:pPr lvl="1"/>
            <a:r>
              <a:rPr lang="en-GB" dirty="0" smtClean="0"/>
              <a:t>short RTT flows can fill troughs and absorb peaks </a:t>
            </a:r>
          </a:p>
          <a:p>
            <a:pPr lvl="1"/>
            <a:r>
              <a:rPr lang="en-GB" dirty="0" smtClean="0"/>
              <a:t>no need to make all flows as sluggish as the worst-case RTT</a:t>
            </a:r>
          </a:p>
          <a:p>
            <a:endParaRPr lang="en-GB" dirty="0"/>
          </a:p>
          <a:p>
            <a:r>
              <a:rPr lang="en-GB" dirty="0" smtClean="0"/>
              <a:t>continues progress towards zero </a:t>
            </a:r>
            <a:r>
              <a:rPr lang="en-GB" dirty="0" err="1" smtClean="0"/>
              <a:t>config</a:t>
            </a:r>
            <a:endParaRPr lang="en-GB" dirty="0" smtClean="0"/>
          </a:p>
          <a:p>
            <a:pPr lvl="1"/>
            <a:r>
              <a:rPr lang="en-GB" dirty="0"/>
              <a:t>line-rate </a:t>
            </a:r>
            <a:r>
              <a:rPr lang="en-GB" dirty="0" smtClean="0"/>
              <a:t>auto-tuning:	</a:t>
            </a:r>
            <a:r>
              <a:rPr lang="en-GB" dirty="0"/>
              <a:t>ARED </a:t>
            </a:r>
            <a:r>
              <a:rPr lang="en-GB" dirty="0">
                <a:sym typeface="Wingdings"/>
              </a:rPr>
              <a:t></a:t>
            </a:r>
            <a:r>
              <a:rPr lang="en-GB" dirty="0" err="1" smtClean="0"/>
              <a:t>CoDel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</a:t>
            </a:r>
            <a:r>
              <a:rPr lang="en-GB" dirty="0" smtClean="0"/>
              <a:t> PIE</a:t>
            </a: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</a:t>
            </a:r>
            <a:endParaRPr lang="en-GB" dirty="0" smtClean="0"/>
          </a:p>
          <a:p>
            <a:pPr lvl="1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round-trip auto-tuning:	Shift smoothing to hosts 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</a:t>
            </a:r>
            <a:endParaRPr lang="en-GB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deliveryimages.acm.org/10.1145/2210000/2209336/nichols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20695" r="17122" b="3660"/>
          <a:stretch/>
        </p:blipFill>
        <p:spPr bwMode="auto">
          <a:xfrm>
            <a:off x="3923928" y="44624"/>
            <a:ext cx="2271905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5049" y="620689"/>
            <a:ext cx="84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/>
              <a:t>bad</a:t>
            </a:r>
            <a:br>
              <a:rPr lang="en-GB" sz="2000" dirty="0" smtClean="0"/>
            </a:br>
            <a:r>
              <a:rPr lang="en-GB" sz="2000" dirty="0" smtClean="0"/>
              <a:t>queue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7" y="101766"/>
            <a:ext cx="107593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dirty="0" smtClean="0"/>
              <a:t>good(?)</a:t>
            </a:r>
            <a:br>
              <a:rPr lang="en-GB" sz="2000" dirty="0" smtClean="0"/>
            </a:br>
            <a:r>
              <a:rPr lang="en-GB" sz="2000" dirty="0" smtClean="0"/>
              <a:t>    queue</a:t>
            </a:r>
            <a:endParaRPr lang="en-GB" sz="2000" dirty="0"/>
          </a:p>
        </p:txBody>
      </p:sp>
      <p:pic>
        <p:nvPicPr>
          <p:cNvPr id="11" name="Picture 11" descr="http://www.gis.ttu.edu/center/images/Hardware/BladeServ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56" y="2328388"/>
            <a:ext cx="555650" cy="6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lienware High Definition Media Ser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34" y="5712765"/>
            <a:ext cx="641291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Rack mount raid stor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25" y="4638751"/>
            <a:ext cx="589795" cy="8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7930861" y="5617150"/>
            <a:ext cx="522254" cy="659057"/>
          </a:xfrm>
          <a:custGeom>
            <a:avLst/>
            <a:gdLst>
              <a:gd name="connsiteX0" fmla="*/ 119620 w 570380"/>
              <a:gd name="connsiteY0" fmla="*/ 696673 h 696673"/>
              <a:gd name="connsiteX1" fmla="*/ 29468 w 570380"/>
              <a:gd name="connsiteY1" fmla="*/ 14093 h 696673"/>
              <a:gd name="connsiteX2" fmla="*/ 570380 w 570380"/>
              <a:gd name="connsiteY2" fmla="*/ 245913 h 696673"/>
              <a:gd name="connsiteX0" fmla="*/ 73182 w 523942"/>
              <a:gd name="connsiteY0" fmla="*/ 696673 h 696673"/>
              <a:gd name="connsiteX1" fmla="*/ 47425 w 523942"/>
              <a:gd name="connsiteY1" fmla="*/ 14093 h 696673"/>
              <a:gd name="connsiteX2" fmla="*/ 523942 w 523942"/>
              <a:gd name="connsiteY2" fmla="*/ 245913 h 696673"/>
              <a:gd name="connsiteX0" fmla="*/ 59626 w 538850"/>
              <a:gd name="connsiteY0" fmla="*/ 655646 h 655646"/>
              <a:gd name="connsiteX1" fmla="*/ 62333 w 538850"/>
              <a:gd name="connsiteY1" fmla="*/ 12204 h 655646"/>
              <a:gd name="connsiteX2" fmla="*/ 538850 w 538850"/>
              <a:gd name="connsiteY2" fmla="*/ 244024 h 655646"/>
              <a:gd name="connsiteX0" fmla="*/ 43030 w 522254"/>
              <a:gd name="connsiteY0" fmla="*/ 659057 h 659057"/>
              <a:gd name="connsiteX1" fmla="*/ 88432 w 522254"/>
              <a:gd name="connsiteY1" fmla="*/ 12057 h 659057"/>
              <a:gd name="connsiteX2" fmla="*/ 522254 w 522254"/>
              <a:gd name="connsiteY2" fmla="*/ 247435 h 6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54" h="659057">
                <a:moveTo>
                  <a:pt x="43030" y="659057"/>
                </a:moveTo>
                <a:cubicBezTo>
                  <a:pt x="-39610" y="355330"/>
                  <a:pt x="8561" y="80661"/>
                  <a:pt x="88432" y="12057"/>
                </a:cubicBezTo>
                <a:cubicBezTo>
                  <a:pt x="168303" y="-56547"/>
                  <a:pt x="382733" y="187334"/>
                  <a:pt x="522254" y="247435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7858355" y="4642967"/>
            <a:ext cx="477145" cy="1645862"/>
          </a:xfrm>
          <a:custGeom>
            <a:avLst/>
            <a:gdLst>
              <a:gd name="connsiteX0" fmla="*/ 119620 w 570380"/>
              <a:gd name="connsiteY0" fmla="*/ 696673 h 696673"/>
              <a:gd name="connsiteX1" fmla="*/ 29468 w 570380"/>
              <a:gd name="connsiteY1" fmla="*/ 14093 h 696673"/>
              <a:gd name="connsiteX2" fmla="*/ 570380 w 570380"/>
              <a:gd name="connsiteY2" fmla="*/ 245913 h 696673"/>
              <a:gd name="connsiteX0" fmla="*/ 104894 w 349592"/>
              <a:gd name="connsiteY0" fmla="*/ 732200 h 732200"/>
              <a:gd name="connsiteX1" fmla="*/ 14742 w 349592"/>
              <a:gd name="connsiteY1" fmla="*/ 49620 h 732200"/>
              <a:gd name="connsiteX2" fmla="*/ 349592 w 349592"/>
              <a:gd name="connsiteY2" fmla="*/ 92527 h 732200"/>
              <a:gd name="connsiteX0" fmla="*/ 200027 w 444725"/>
              <a:gd name="connsiteY0" fmla="*/ 720721 h 720721"/>
              <a:gd name="connsiteX1" fmla="*/ 6844 w 444725"/>
              <a:gd name="connsiteY1" fmla="*/ 54219 h 720721"/>
              <a:gd name="connsiteX2" fmla="*/ 444725 w 444725"/>
              <a:gd name="connsiteY2" fmla="*/ 81048 h 720721"/>
              <a:gd name="connsiteX0" fmla="*/ 206430 w 579917"/>
              <a:gd name="connsiteY0" fmla="*/ 680974 h 680974"/>
              <a:gd name="connsiteX1" fmla="*/ 13247 w 579917"/>
              <a:gd name="connsiteY1" fmla="*/ 14472 h 680974"/>
              <a:gd name="connsiteX2" fmla="*/ 579917 w 579917"/>
              <a:gd name="connsiteY2" fmla="*/ 234233 h 680974"/>
              <a:gd name="connsiteX0" fmla="*/ 103658 w 477145"/>
              <a:gd name="connsiteY0" fmla="*/ 513665 h 513665"/>
              <a:gd name="connsiteX1" fmla="*/ 26385 w 477145"/>
              <a:gd name="connsiteY1" fmla="*/ 40096 h 513665"/>
              <a:gd name="connsiteX2" fmla="*/ 477145 w 477145"/>
              <a:gd name="connsiteY2" fmla="*/ 66924 h 51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145" h="513665">
                <a:moveTo>
                  <a:pt x="103658" y="513665"/>
                </a:moveTo>
                <a:cubicBezTo>
                  <a:pt x="21018" y="209938"/>
                  <a:pt x="-35863" y="114553"/>
                  <a:pt x="26385" y="40096"/>
                </a:cubicBezTo>
                <a:cubicBezTo>
                  <a:pt x="88633" y="-34361"/>
                  <a:pt x="337624" y="6823"/>
                  <a:pt x="477145" y="66924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7574610" y="2188189"/>
            <a:ext cx="713703" cy="4090027"/>
          </a:xfrm>
          <a:custGeom>
            <a:avLst/>
            <a:gdLst>
              <a:gd name="connsiteX0" fmla="*/ 119620 w 570380"/>
              <a:gd name="connsiteY0" fmla="*/ 696673 h 696673"/>
              <a:gd name="connsiteX1" fmla="*/ 29468 w 570380"/>
              <a:gd name="connsiteY1" fmla="*/ 14093 h 696673"/>
              <a:gd name="connsiteX2" fmla="*/ 570380 w 570380"/>
              <a:gd name="connsiteY2" fmla="*/ 245913 h 696673"/>
              <a:gd name="connsiteX0" fmla="*/ 104894 w 349592"/>
              <a:gd name="connsiteY0" fmla="*/ 732200 h 732200"/>
              <a:gd name="connsiteX1" fmla="*/ 14742 w 349592"/>
              <a:gd name="connsiteY1" fmla="*/ 49620 h 732200"/>
              <a:gd name="connsiteX2" fmla="*/ 349592 w 349592"/>
              <a:gd name="connsiteY2" fmla="*/ 92527 h 732200"/>
              <a:gd name="connsiteX0" fmla="*/ 200027 w 444725"/>
              <a:gd name="connsiteY0" fmla="*/ 720721 h 720721"/>
              <a:gd name="connsiteX1" fmla="*/ 6844 w 444725"/>
              <a:gd name="connsiteY1" fmla="*/ 54219 h 720721"/>
              <a:gd name="connsiteX2" fmla="*/ 444725 w 444725"/>
              <a:gd name="connsiteY2" fmla="*/ 81048 h 720721"/>
              <a:gd name="connsiteX0" fmla="*/ 399340 w 437976"/>
              <a:gd name="connsiteY0" fmla="*/ 1264498 h 1264498"/>
              <a:gd name="connsiteX1" fmla="*/ 95 w 437976"/>
              <a:gd name="connsiteY1" fmla="*/ 91548 h 1264498"/>
              <a:gd name="connsiteX2" fmla="*/ 437976 w 437976"/>
              <a:gd name="connsiteY2" fmla="*/ 118377 h 1264498"/>
              <a:gd name="connsiteX0" fmla="*/ 404165 w 713257"/>
              <a:gd name="connsiteY0" fmla="*/ 1270518 h 1270518"/>
              <a:gd name="connsiteX1" fmla="*/ 4920 w 713257"/>
              <a:gd name="connsiteY1" fmla="*/ 97568 h 1270518"/>
              <a:gd name="connsiteX2" fmla="*/ 713257 w 713257"/>
              <a:gd name="connsiteY2" fmla="*/ 108319 h 1270518"/>
              <a:gd name="connsiteX0" fmla="*/ 393937 w 713703"/>
              <a:gd name="connsiteY0" fmla="*/ 1276476 h 1276476"/>
              <a:gd name="connsiteX1" fmla="*/ 5366 w 713703"/>
              <a:gd name="connsiteY1" fmla="*/ 97974 h 1276476"/>
              <a:gd name="connsiteX2" fmla="*/ 713703 w 713703"/>
              <a:gd name="connsiteY2" fmla="*/ 108725 h 127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703" h="1276476">
                <a:moveTo>
                  <a:pt x="393937" y="1276476"/>
                </a:moveTo>
                <a:cubicBezTo>
                  <a:pt x="311297" y="972749"/>
                  <a:pt x="-47928" y="292599"/>
                  <a:pt x="5366" y="97974"/>
                </a:cubicBezTo>
                <a:cubicBezTo>
                  <a:pt x="58660" y="-96651"/>
                  <a:pt x="574182" y="48624"/>
                  <a:pt x="713703" y="108725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94793" y="5661248"/>
            <a:ext cx="7698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en-GB" dirty="0" smtClean="0"/>
              <a:t>4ms</a:t>
            </a:r>
          </a:p>
          <a:p>
            <a:pPr algn="r">
              <a:lnSpc>
                <a:spcPct val="50000"/>
              </a:lnSpc>
            </a:pPr>
            <a:endParaRPr lang="en-GB" dirty="0"/>
          </a:p>
          <a:p>
            <a:pPr algn="r">
              <a:lnSpc>
                <a:spcPct val="75000"/>
              </a:lnSpc>
            </a:pPr>
            <a:r>
              <a:rPr lang="en-GB" dirty="0" smtClean="0"/>
              <a:t>home</a:t>
            </a:r>
            <a:br>
              <a:rPr lang="en-GB" dirty="0" smtClean="0"/>
            </a:br>
            <a:r>
              <a:rPr lang="en-GB" dirty="0" smtClean="0"/>
              <a:t>media</a:t>
            </a:r>
            <a:br>
              <a:rPr lang="en-GB" dirty="0" smtClean="0"/>
            </a:br>
            <a:r>
              <a:rPr lang="en-GB" dirty="0" smtClean="0"/>
              <a:t>server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55646" y="4077072"/>
            <a:ext cx="69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20ms</a:t>
            </a:r>
            <a:br>
              <a:rPr lang="en-GB" dirty="0" smtClean="0"/>
            </a:br>
            <a:r>
              <a:rPr lang="en-GB" dirty="0" smtClean="0"/>
              <a:t>CDN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938627" y="1700808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100ms</a:t>
            </a:r>
            <a:br>
              <a:rPr lang="en-GB" dirty="0" smtClean="0"/>
            </a:br>
            <a:r>
              <a:rPr lang="en-GB" dirty="0" smtClean="0"/>
              <a:t>origin</a:t>
            </a:r>
            <a:endParaRPr lang="en-GB" dirty="0"/>
          </a:p>
        </p:txBody>
      </p:sp>
      <p:pic>
        <p:nvPicPr>
          <p:cNvPr id="1026" name="Picture 2" descr="http://deliveryimages.acm.org/10.1145/2210000/2209336/nichols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21317" r="10574" b="5489"/>
          <a:stretch/>
        </p:blipFill>
        <p:spPr bwMode="auto">
          <a:xfrm>
            <a:off x="5932702" y="260648"/>
            <a:ext cx="28157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36758" y="332656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good(?)	queue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519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deployment problem #I: co-existence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of </a:t>
            </a:r>
            <a:r>
              <a:rPr lang="en-GB" sz="3100" dirty="0" smtClean="0"/>
              <a:t>smoothed traffic and existing traffic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data centre TCP was so-called only because it couldn’t co-exist with Internet traffic</a:t>
            </a:r>
          </a:p>
          <a:p>
            <a:r>
              <a:rPr lang="en-GB" dirty="0" smtClean="0"/>
              <a:t>for Internet: can’t have a low delay threshold for ECN</a:t>
            </a:r>
            <a:br>
              <a:rPr lang="en-GB" dirty="0" smtClean="0"/>
            </a:br>
            <a:r>
              <a:rPr lang="en-GB" dirty="0" smtClean="0"/>
              <a:t>and a deep threshold for drop </a:t>
            </a:r>
            <a:br>
              <a:rPr lang="en-GB" dirty="0" smtClean="0"/>
            </a:br>
            <a:r>
              <a:rPr lang="en-GB" dirty="0" smtClean="0"/>
              <a:t>in one FIFO queue</a:t>
            </a:r>
          </a:p>
          <a:p>
            <a:r>
              <a:rPr lang="en-GB" dirty="0" smtClean="0"/>
              <a:t>drop traffic would</a:t>
            </a:r>
            <a:br>
              <a:rPr lang="en-GB" dirty="0" smtClean="0"/>
            </a:br>
            <a:r>
              <a:rPr lang="en-GB" dirty="0" smtClean="0"/>
              <a:t>push the queue to its</a:t>
            </a:r>
            <a:br>
              <a:rPr lang="en-GB" dirty="0" smtClean="0"/>
            </a:br>
            <a:r>
              <a:rPr lang="en-GB" dirty="0" smtClean="0"/>
              <a:t>own balance point</a:t>
            </a:r>
          </a:p>
          <a:p>
            <a:r>
              <a:rPr lang="en-GB" dirty="0" smtClean="0"/>
              <a:t>causing 100% marking </a:t>
            </a:r>
            <a:br>
              <a:rPr lang="en-GB" dirty="0" smtClean="0"/>
            </a:br>
            <a:r>
              <a:rPr lang="en-GB" dirty="0" smtClean="0"/>
              <a:t>of ECN packets</a:t>
            </a:r>
          </a:p>
          <a:p>
            <a:endParaRPr lang="en-GB" dirty="0" smtClean="0"/>
          </a:p>
          <a:p>
            <a:r>
              <a:rPr lang="en-GB" dirty="0" smtClean="0"/>
              <a:t>then ECN traffic would starve itself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658245" y="3631620"/>
            <a:ext cx="900413" cy="523220"/>
            <a:chOff x="6336071" y="2590662"/>
            <a:chExt cx="946475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5695743" y="3343399"/>
            <a:ext cx="2009104" cy="1800200"/>
          </a:xfrm>
          <a:custGeom>
            <a:avLst/>
            <a:gdLst>
              <a:gd name="connsiteX0" fmla="*/ 0 w 2009104"/>
              <a:gd name="connsiteY0" fmla="*/ 0 h 1326524"/>
              <a:gd name="connsiteX1" fmla="*/ 0 w 2009104"/>
              <a:gd name="connsiteY1" fmla="*/ 1326524 h 1326524"/>
              <a:gd name="connsiteX2" fmla="*/ 2009104 w 2009104"/>
              <a:gd name="connsiteY2" fmla="*/ 1326524 h 1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104" h="1326524">
                <a:moveTo>
                  <a:pt x="0" y="0"/>
                </a:moveTo>
                <a:lnTo>
                  <a:pt x="0" y="1326524"/>
                </a:lnTo>
                <a:lnTo>
                  <a:pt x="2009104" y="1326524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68492" y="4911088"/>
            <a:ext cx="72006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Queue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635901" y="3576460"/>
            <a:ext cx="1146219" cy="1558344"/>
          </a:xfrm>
          <a:custGeom>
            <a:avLst/>
            <a:gdLst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785611 w 1146219"/>
              <a:gd name="connsiteY2" fmla="*/ 0 h 1558344"/>
              <a:gd name="connsiteX3" fmla="*/ 1146219 w 1146219"/>
              <a:gd name="connsiteY3" fmla="*/ 0 h 1558344"/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807913 w 1146219"/>
              <a:gd name="connsiteY2" fmla="*/ 0 h 1558344"/>
              <a:gd name="connsiteX3" fmla="*/ 1146219 w 1146219"/>
              <a:gd name="connsiteY3" fmla="*/ 0 h 155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219" h="1558344">
                <a:moveTo>
                  <a:pt x="0" y="1558344"/>
                </a:moveTo>
                <a:lnTo>
                  <a:pt x="798490" y="1313645"/>
                </a:lnTo>
                <a:lnTo>
                  <a:pt x="807913" y="0"/>
                </a:lnTo>
                <a:lnTo>
                  <a:pt x="114621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7667" y="3890432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packet mark/drop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probability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979078" y="3571999"/>
            <a:ext cx="1472963" cy="1558344"/>
          </a:xfrm>
          <a:custGeom>
            <a:avLst/>
            <a:gdLst>
              <a:gd name="connsiteX0" fmla="*/ 0 w 1815921"/>
              <a:gd name="connsiteY0" fmla="*/ 1558344 h 1558344"/>
              <a:gd name="connsiteX1" fmla="*/ 0 w 1815921"/>
              <a:gd name="connsiteY1" fmla="*/ 0 h 1558344"/>
              <a:gd name="connsiteX2" fmla="*/ 1815921 w 1815921"/>
              <a:gd name="connsiteY2" fmla="*/ 0 h 155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921" h="1558344">
                <a:moveTo>
                  <a:pt x="0" y="1558344"/>
                </a:moveTo>
                <a:lnTo>
                  <a:pt x="0" y="0"/>
                </a:lnTo>
                <a:lnTo>
                  <a:pt x="1815921" y="0"/>
                </a:ln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7019993" y="3571999"/>
            <a:ext cx="0" cy="157160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47985" y="3501128"/>
            <a:ext cx="144016" cy="13030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947985" y="4927575"/>
            <a:ext cx="144016" cy="1303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435817" y="4927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586660" y="3566279"/>
            <a:ext cx="392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4057" y="3391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443929" y="4069239"/>
            <a:ext cx="576064" cy="2885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571149" y="3325064"/>
            <a:ext cx="837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solidFill>
                  <a:srgbClr val="C00000"/>
                </a:solidFill>
                <a:sym typeface="Wingdings"/>
              </a:rPr>
              <a:t></a:t>
            </a:r>
            <a:endParaRPr lang="en-GB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7583" y="5085184"/>
            <a:ext cx="4176465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problem #1 co-existence: </a:t>
            </a:r>
            <a:r>
              <a:rPr lang="en-GB" sz="3600" dirty="0" smtClean="0"/>
              <a:t>solution</a:t>
            </a:r>
            <a:br>
              <a:rPr lang="en-GB" sz="3600" dirty="0" smtClean="0"/>
            </a:br>
            <a:r>
              <a:rPr lang="en-GB" dirty="0" smtClean="0"/>
              <a:t>initially use existing network hardware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34907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use weighted RED (WRED) implementation</a:t>
            </a:r>
          </a:p>
          <a:p>
            <a:r>
              <a:rPr lang="en-GB" dirty="0" smtClean="0"/>
              <a:t>in an unusual configuration</a:t>
            </a:r>
          </a:p>
          <a:p>
            <a:pPr lvl="1"/>
            <a:r>
              <a:rPr lang="en-GB" dirty="0" smtClean="0"/>
              <a:t>one FIFO queue with two instances of RED </a:t>
            </a:r>
            <a:r>
              <a:rPr lang="en-GB" dirty="0" err="1" smtClean="0"/>
              <a:t>algo</a:t>
            </a:r>
            <a:endParaRPr lang="en-GB" dirty="0" smtClean="0"/>
          </a:p>
          <a:p>
            <a:pPr lvl="2"/>
            <a:r>
              <a:rPr lang="en-GB" dirty="0" smtClean="0"/>
              <a:t>smoothed queue for drop	(EWMA-constant = 9 say)*</a:t>
            </a:r>
          </a:p>
          <a:p>
            <a:pPr lvl="2"/>
            <a:r>
              <a:rPr lang="en-GB" dirty="0" smtClean="0"/>
              <a:t>instantaneous queue for ECN	(EWMA-constant = 0)</a:t>
            </a:r>
          </a:p>
          <a:p>
            <a:r>
              <a:rPr lang="en-GB" dirty="0" smtClean="0"/>
              <a:t>may require new firmware / software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similar approach possible </a:t>
            </a:r>
            <a:br>
              <a:rPr lang="en-GB" dirty="0" smtClean="0"/>
            </a:br>
            <a:r>
              <a:rPr lang="en-GB" dirty="0" smtClean="0"/>
              <a:t>for ECN in (</a:t>
            </a:r>
            <a:r>
              <a:rPr lang="en-GB" dirty="0" err="1" smtClean="0"/>
              <a:t>fq</a:t>
            </a:r>
            <a:r>
              <a:rPr lang="en-GB" dirty="0" smtClean="0"/>
              <a:t>_)</a:t>
            </a:r>
            <a:r>
              <a:rPr lang="en-GB" dirty="0" err="1" smtClean="0"/>
              <a:t>CoDel</a:t>
            </a:r>
            <a:r>
              <a:rPr lang="en-GB" dirty="0" smtClean="0"/>
              <a:t> &amp; (</a:t>
            </a:r>
            <a:r>
              <a:rPr lang="en-GB" dirty="0" err="1" smtClean="0"/>
              <a:t>fq</a:t>
            </a:r>
            <a:r>
              <a:rPr lang="en-GB" dirty="0" smtClean="0"/>
              <a:t>_)PIE</a:t>
            </a:r>
          </a:p>
          <a:p>
            <a:pPr lvl="1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please ensure parameters for </a:t>
            </a:r>
            <a:b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ECN 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drop 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 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independent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661248"/>
            <a:ext cx="4124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		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* if exponential-weighting-constant = B,</a:t>
            </a:r>
            <a:br>
              <a:rPr lang="en-GB" sz="1200" dirty="0" smtClean="0"/>
            </a:br>
            <a:r>
              <a:rPr lang="en-GB" sz="1200" dirty="0" smtClean="0"/>
              <a:t>then RED </a:t>
            </a:r>
            <a:r>
              <a:rPr lang="en-GB" sz="1200" dirty="0" err="1" smtClean="0"/>
              <a:t>smooths</a:t>
            </a:r>
            <a:r>
              <a:rPr lang="en-GB" sz="1200" dirty="0" smtClean="0"/>
              <a:t> the queue over 2</a:t>
            </a:r>
            <a:r>
              <a:rPr lang="en-GB" sz="1200" baseline="30000" dirty="0" smtClean="0"/>
              <a:t>B</a:t>
            </a:r>
            <a:r>
              <a:rPr lang="en-GB" sz="1200" dirty="0" smtClean="0"/>
              <a:t> packets</a:t>
            </a:r>
            <a:br>
              <a:rPr lang="en-GB" sz="1200" dirty="0" smtClean="0"/>
            </a:br>
            <a:r>
              <a:rPr lang="en-GB" sz="1200" dirty="0" smtClean="0"/>
              <a:t>if B = 9, RED </a:t>
            </a:r>
            <a:r>
              <a:rPr lang="en-GB" sz="1200" dirty="0" err="1" smtClean="0"/>
              <a:t>smooths</a:t>
            </a:r>
            <a:r>
              <a:rPr lang="en-GB" sz="1200" dirty="0" smtClean="0"/>
              <a:t> over 2</a:t>
            </a:r>
            <a:r>
              <a:rPr lang="en-GB" sz="1200" baseline="30000" dirty="0" smtClean="0"/>
              <a:t>9</a:t>
            </a:r>
            <a:r>
              <a:rPr lang="en-GB" sz="1200" dirty="0" smtClean="0"/>
              <a:t> = 512 packets </a:t>
            </a:r>
            <a:br>
              <a:rPr lang="en-GB" sz="1200" dirty="0" smtClean="0"/>
            </a:br>
            <a:r>
              <a:rPr lang="en-GB" sz="1200" dirty="0" smtClean="0"/>
              <a:t>if B = 0, RED </a:t>
            </a:r>
            <a:r>
              <a:rPr lang="en-GB" sz="1200" dirty="0" err="1" smtClean="0"/>
              <a:t>smooths</a:t>
            </a:r>
            <a:r>
              <a:rPr lang="en-GB" sz="1200" dirty="0" smtClean="0"/>
              <a:t> over 2</a:t>
            </a:r>
            <a:r>
              <a:rPr lang="en-GB" sz="1200" baseline="30000" dirty="0" smtClean="0"/>
              <a:t>0</a:t>
            </a:r>
            <a:r>
              <a:rPr lang="en-GB" sz="1200" dirty="0" smtClean="0"/>
              <a:t> = 1 packet (i.e. it doesn’t smooth)</a:t>
            </a:r>
            <a:endParaRPr lang="en-GB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446338" y="3887785"/>
            <a:ext cx="900413" cy="523220"/>
            <a:chOff x="6336071" y="2590662"/>
            <a:chExt cx="946475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 19"/>
          <p:cNvSpPr/>
          <p:nvPr/>
        </p:nvSpPr>
        <p:spPr>
          <a:xfrm>
            <a:off x="6163003" y="3470058"/>
            <a:ext cx="2009104" cy="1800200"/>
          </a:xfrm>
          <a:custGeom>
            <a:avLst/>
            <a:gdLst>
              <a:gd name="connsiteX0" fmla="*/ 0 w 2009104"/>
              <a:gd name="connsiteY0" fmla="*/ 0 h 1326524"/>
              <a:gd name="connsiteX1" fmla="*/ 0 w 2009104"/>
              <a:gd name="connsiteY1" fmla="*/ 1326524 h 1326524"/>
              <a:gd name="connsiteX2" fmla="*/ 2009104 w 2009104"/>
              <a:gd name="connsiteY2" fmla="*/ 1326524 h 1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104" h="1326524">
                <a:moveTo>
                  <a:pt x="0" y="0"/>
                </a:moveTo>
                <a:lnTo>
                  <a:pt x="0" y="1326524"/>
                </a:lnTo>
                <a:lnTo>
                  <a:pt x="2009104" y="1326524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388088" y="5006286"/>
            <a:ext cx="15600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Inst. queue</a:t>
            </a:r>
            <a:b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Smoothed queue</a:t>
            </a:r>
          </a:p>
        </p:txBody>
      </p:sp>
      <p:sp>
        <p:nvSpPr>
          <p:cNvPr id="22" name="Freeform 21"/>
          <p:cNvSpPr/>
          <p:nvPr/>
        </p:nvSpPr>
        <p:spPr>
          <a:xfrm>
            <a:off x="7901651" y="3703118"/>
            <a:ext cx="347729" cy="1313645"/>
          </a:xfrm>
          <a:custGeom>
            <a:avLst/>
            <a:gdLst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785611 w 1146219"/>
              <a:gd name="connsiteY2" fmla="*/ 0 h 1558344"/>
              <a:gd name="connsiteX3" fmla="*/ 1146219 w 1146219"/>
              <a:gd name="connsiteY3" fmla="*/ 0 h 1558344"/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807913 w 1146219"/>
              <a:gd name="connsiteY2" fmla="*/ 0 h 1558344"/>
              <a:gd name="connsiteX3" fmla="*/ 1146219 w 1146219"/>
              <a:gd name="connsiteY3" fmla="*/ 0 h 1558344"/>
              <a:gd name="connsiteX0" fmla="*/ 0 w 347729"/>
              <a:gd name="connsiteY0" fmla="*/ 1313645 h 1313645"/>
              <a:gd name="connsiteX1" fmla="*/ 9423 w 347729"/>
              <a:gd name="connsiteY1" fmla="*/ 0 h 1313645"/>
              <a:gd name="connsiteX2" fmla="*/ 347729 w 347729"/>
              <a:gd name="connsiteY2" fmla="*/ 0 h 13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729" h="1313645">
                <a:moveTo>
                  <a:pt x="0" y="1313645"/>
                </a:moveTo>
                <a:lnTo>
                  <a:pt x="9423" y="0"/>
                </a:lnTo>
                <a:lnTo>
                  <a:pt x="34772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487253" y="4856314"/>
            <a:ext cx="0" cy="413944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415245" y="4791162"/>
            <a:ext cx="144016" cy="13030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415245" y="5085184"/>
            <a:ext cx="144016" cy="1303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903077" y="50542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053920" y="3692938"/>
            <a:ext cx="17338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1317" y="35184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089420" y="4411005"/>
            <a:ext cx="812231" cy="854638"/>
          </a:xfrm>
          <a:prstGeom prst="lin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Freeform 29"/>
          <p:cNvSpPr/>
          <p:nvPr/>
        </p:nvSpPr>
        <p:spPr>
          <a:xfrm>
            <a:off x="7092337" y="5023414"/>
            <a:ext cx="813816" cy="242316"/>
          </a:xfrm>
          <a:custGeom>
            <a:avLst/>
            <a:gdLst>
              <a:gd name="connsiteX0" fmla="*/ 0 w 813816"/>
              <a:gd name="connsiteY0" fmla="*/ 242316 h 242316"/>
              <a:gd name="connsiteX1" fmla="*/ 402336 w 813816"/>
              <a:gd name="connsiteY1" fmla="*/ 173736 h 242316"/>
              <a:gd name="connsiteX2" fmla="*/ 813816 w 813816"/>
              <a:gd name="connsiteY2" fmla="*/ 0 h 242316"/>
              <a:gd name="connsiteX0" fmla="*/ 0 w 813816"/>
              <a:gd name="connsiteY0" fmla="*/ 242316 h 242316"/>
              <a:gd name="connsiteX1" fmla="*/ 813816 w 813816"/>
              <a:gd name="connsiteY1" fmla="*/ 0 h 24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3816" h="242316">
                <a:moveTo>
                  <a:pt x="0" y="242316"/>
                </a:moveTo>
                <a:lnTo>
                  <a:pt x="813816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ounded Rectangle 7173"/>
          <p:cNvSpPr/>
          <p:nvPr/>
        </p:nvSpPr>
        <p:spPr>
          <a:xfrm>
            <a:off x="1979712" y="4340367"/>
            <a:ext cx="7056784" cy="2260243"/>
          </a:xfrm>
          <a:prstGeom prst="roundRect">
            <a:avLst>
              <a:gd name="adj" fmla="val 413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6" r="65860" b="1334"/>
          <a:stretch/>
        </p:blipFill>
        <p:spPr bwMode="auto">
          <a:xfrm>
            <a:off x="6381677" y="1056824"/>
            <a:ext cx="2726827" cy="280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85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problem #1 co-existence: solution</a:t>
            </a:r>
            <a:br>
              <a:rPr lang="en-GB" sz="3600" dirty="0" smtClean="0"/>
            </a:br>
            <a:r>
              <a:rPr lang="en-GB" dirty="0" smtClean="0"/>
              <a:t>results </a:t>
            </a:r>
            <a:r>
              <a:rPr lang="en-GB" dirty="0" smtClean="0"/>
              <a:t>of testing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302433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goals: a) robust </a:t>
            </a:r>
            <a:r>
              <a:rPr lang="en-GB" dirty="0"/>
              <a:t>against </a:t>
            </a:r>
            <a:r>
              <a:rPr lang="en-GB" dirty="0" smtClean="0"/>
              <a:t>starvation; b) rough rate equality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simulated large part of the much larger parameter space</a:t>
            </a:r>
          </a:p>
          <a:p>
            <a:pPr lvl="2"/>
            <a:r>
              <a:rPr lang="en-GB" dirty="0" smtClean="0"/>
              <a:t>paper </a:t>
            </a:r>
            <a:r>
              <a:rPr lang="en-GB" dirty="0" smtClean="0"/>
              <a:t>under submission, available on request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curve </a:t>
            </a:r>
            <a:r>
              <a:rPr lang="en-GB" dirty="0" smtClean="0"/>
              <a:t>fit implied an analytical solution would exist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derived </a:t>
            </a:r>
            <a:r>
              <a:rPr lang="en-GB" dirty="0" smtClean="0"/>
              <a:t>relation between ECN &amp; drop curves</a:t>
            </a:r>
          </a:p>
          <a:p>
            <a:pPr lvl="1"/>
            <a:r>
              <a:rPr lang="en-GB" dirty="0" smtClean="0"/>
              <a:t>such that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 smtClean="0"/>
              <a:t>ECN-DCTCP flows and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dirty="0" smtClean="0"/>
              <a:t> </a:t>
            </a:r>
            <a:r>
              <a:rPr lang="en-GB" dirty="0" smtClean="0"/>
              <a:t>drop-Reno flows</a:t>
            </a:r>
            <a:br>
              <a:rPr lang="en-GB" dirty="0" smtClean="0"/>
            </a:br>
            <a:r>
              <a:rPr lang="en-GB" dirty="0" smtClean="0"/>
              <a:t>would all have equal rates for any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 smtClean="0"/>
              <a:t> &amp;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next </a:t>
            </a:r>
            <a:r>
              <a:rPr lang="en-GB" dirty="0" smtClean="0"/>
              <a:t>steps:</a:t>
            </a:r>
          </a:p>
          <a:p>
            <a:pPr marL="914400" lvl="1" indent="-514350"/>
            <a:r>
              <a:rPr lang="en-GB" dirty="0" smtClean="0"/>
              <a:t>test theory by simulation</a:t>
            </a:r>
          </a:p>
          <a:p>
            <a:pPr marL="914400" lvl="1" indent="-514350"/>
            <a:r>
              <a:rPr lang="en-GB" dirty="0" smtClean="0"/>
              <a:t>test whether an approximation to the curve is good enough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0" r="61094"/>
          <a:stretch/>
        </p:blipFill>
        <p:spPr bwMode="auto">
          <a:xfrm>
            <a:off x="107504" y="4149080"/>
            <a:ext cx="1893968" cy="199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ent Arrow 10"/>
          <p:cNvSpPr/>
          <p:nvPr/>
        </p:nvSpPr>
        <p:spPr>
          <a:xfrm rot="10800000" flipH="1" flipV="1">
            <a:off x="107504" y="2378112"/>
            <a:ext cx="472164" cy="1944217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0274" y="3039677"/>
            <a:ext cx="870238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Averaged</a:t>
            </a:r>
            <a:br>
              <a:rPr lang="en-GB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Queue</a:t>
            </a:r>
            <a:br>
              <a:rPr lang="en-GB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q(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4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961551" y="1589536"/>
            <a:ext cx="900413" cy="523220"/>
            <a:chOff x="6336071" y="2590662"/>
            <a:chExt cx="946475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110660" y="4901954"/>
            <a:ext cx="900413" cy="523220"/>
            <a:chOff x="6336071" y="2590662"/>
            <a:chExt cx="946475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2827325" y="4484227"/>
            <a:ext cx="2009104" cy="1800200"/>
          </a:xfrm>
          <a:custGeom>
            <a:avLst/>
            <a:gdLst>
              <a:gd name="connsiteX0" fmla="*/ 0 w 2009104"/>
              <a:gd name="connsiteY0" fmla="*/ 0 h 1326524"/>
              <a:gd name="connsiteX1" fmla="*/ 0 w 2009104"/>
              <a:gd name="connsiteY1" fmla="*/ 1326524 h 1326524"/>
              <a:gd name="connsiteX2" fmla="*/ 2009104 w 2009104"/>
              <a:gd name="connsiteY2" fmla="*/ 1326524 h 1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104" h="1326524">
                <a:moveTo>
                  <a:pt x="0" y="0"/>
                </a:moveTo>
                <a:lnTo>
                  <a:pt x="0" y="1326524"/>
                </a:lnTo>
                <a:lnTo>
                  <a:pt x="2009104" y="1326524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948062" y="6020455"/>
            <a:ext cx="15600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Inst. queue</a:t>
            </a:r>
            <a:b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Smoothed queue</a:t>
            </a:r>
          </a:p>
        </p:txBody>
      </p:sp>
      <p:sp>
        <p:nvSpPr>
          <p:cNvPr id="27" name="Freeform 26"/>
          <p:cNvSpPr/>
          <p:nvPr/>
        </p:nvSpPr>
        <p:spPr>
          <a:xfrm>
            <a:off x="3767483" y="4717288"/>
            <a:ext cx="1146219" cy="1558344"/>
          </a:xfrm>
          <a:custGeom>
            <a:avLst/>
            <a:gdLst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785611 w 1146219"/>
              <a:gd name="connsiteY2" fmla="*/ 0 h 1558344"/>
              <a:gd name="connsiteX3" fmla="*/ 1146219 w 1146219"/>
              <a:gd name="connsiteY3" fmla="*/ 0 h 1558344"/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807913 w 1146219"/>
              <a:gd name="connsiteY2" fmla="*/ 0 h 1558344"/>
              <a:gd name="connsiteX3" fmla="*/ 1146219 w 1146219"/>
              <a:gd name="connsiteY3" fmla="*/ 0 h 155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219" h="1558344">
                <a:moveTo>
                  <a:pt x="0" y="1558344"/>
                </a:moveTo>
                <a:lnTo>
                  <a:pt x="798490" y="1313645"/>
                </a:lnTo>
                <a:lnTo>
                  <a:pt x="807913" y="0"/>
                </a:lnTo>
                <a:lnTo>
                  <a:pt x="114621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1469109" y="5205239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packet mark/drop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probability,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151575" y="5685867"/>
            <a:ext cx="0" cy="59856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079567" y="5620716"/>
            <a:ext cx="144016" cy="13030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079567" y="6068403"/>
            <a:ext cx="144016" cy="1303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2567399" y="60684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718242" y="4707107"/>
            <a:ext cx="17338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25639" y="4532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53742" y="5416928"/>
            <a:ext cx="824248" cy="862884"/>
          </a:xfrm>
          <a:custGeom>
            <a:avLst/>
            <a:gdLst>
              <a:gd name="connsiteX0" fmla="*/ 0 w 824248"/>
              <a:gd name="connsiteY0" fmla="*/ 862884 h 862884"/>
              <a:gd name="connsiteX1" fmla="*/ 167425 w 824248"/>
              <a:gd name="connsiteY1" fmla="*/ 463639 h 862884"/>
              <a:gd name="connsiteX2" fmla="*/ 824248 w 824248"/>
              <a:gd name="connsiteY2" fmla="*/ 0 h 8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248" h="862884">
                <a:moveTo>
                  <a:pt x="0" y="862884"/>
                </a:moveTo>
                <a:cubicBezTo>
                  <a:pt x="15025" y="735168"/>
                  <a:pt x="30050" y="607453"/>
                  <a:pt x="167425" y="463639"/>
                </a:cubicBezTo>
                <a:cubicBezTo>
                  <a:pt x="304800" y="319825"/>
                  <a:pt x="564524" y="159912"/>
                  <a:pt x="824248" y="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6597181" y="4957489"/>
            <a:ext cx="900413" cy="523220"/>
            <a:chOff x="6336071" y="2590662"/>
            <a:chExt cx="946475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6336071" y="2590662"/>
              <a:ext cx="94647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ECN</a:t>
              </a:r>
            </a:p>
            <a:p>
              <a:pPr algn="r"/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drop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480087" y="2734678"/>
              <a:ext cx="3292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480087" y="2950702"/>
              <a:ext cx="329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6313846" y="4539762"/>
            <a:ext cx="2009104" cy="1800200"/>
          </a:xfrm>
          <a:custGeom>
            <a:avLst/>
            <a:gdLst>
              <a:gd name="connsiteX0" fmla="*/ 0 w 2009104"/>
              <a:gd name="connsiteY0" fmla="*/ 0 h 1326524"/>
              <a:gd name="connsiteX1" fmla="*/ 0 w 2009104"/>
              <a:gd name="connsiteY1" fmla="*/ 1326524 h 1326524"/>
              <a:gd name="connsiteX2" fmla="*/ 2009104 w 2009104"/>
              <a:gd name="connsiteY2" fmla="*/ 1326524 h 1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104" h="1326524">
                <a:moveTo>
                  <a:pt x="0" y="0"/>
                </a:moveTo>
                <a:lnTo>
                  <a:pt x="0" y="1326524"/>
                </a:lnTo>
                <a:lnTo>
                  <a:pt x="2009104" y="1326524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538931" y="6075990"/>
            <a:ext cx="15600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Inst. queue</a:t>
            </a:r>
            <a:b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Smoothed queue</a:t>
            </a:r>
          </a:p>
        </p:txBody>
      </p:sp>
      <p:sp>
        <p:nvSpPr>
          <p:cNvPr id="44" name="Freeform 43"/>
          <p:cNvSpPr/>
          <p:nvPr/>
        </p:nvSpPr>
        <p:spPr>
          <a:xfrm>
            <a:off x="8052494" y="4772822"/>
            <a:ext cx="347729" cy="1313645"/>
          </a:xfrm>
          <a:custGeom>
            <a:avLst/>
            <a:gdLst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785611 w 1146219"/>
              <a:gd name="connsiteY2" fmla="*/ 0 h 1558344"/>
              <a:gd name="connsiteX3" fmla="*/ 1146219 w 1146219"/>
              <a:gd name="connsiteY3" fmla="*/ 0 h 1558344"/>
              <a:gd name="connsiteX0" fmla="*/ 0 w 1146219"/>
              <a:gd name="connsiteY0" fmla="*/ 1558344 h 1558344"/>
              <a:gd name="connsiteX1" fmla="*/ 798490 w 1146219"/>
              <a:gd name="connsiteY1" fmla="*/ 1313645 h 1558344"/>
              <a:gd name="connsiteX2" fmla="*/ 807913 w 1146219"/>
              <a:gd name="connsiteY2" fmla="*/ 0 h 1558344"/>
              <a:gd name="connsiteX3" fmla="*/ 1146219 w 1146219"/>
              <a:gd name="connsiteY3" fmla="*/ 0 h 1558344"/>
              <a:gd name="connsiteX0" fmla="*/ 0 w 347729"/>
              <a:gd name="connsiteY0" fmla="*/ 1313645 h 1313645"/>
              <a:gd name="connsiteX1" fmla="*/ 9423 w 347729"/>
              <a:gd name="connsiteY1" fmla="*/ 0 h 1313645"/>
              <a:gd name="connsiteX2" fmla="*/ 347729 w 347729"/>
              <a:gd name="connsiteY2" fmla="*/ 0 h 13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729" h="1313645">
                <a:moveTo>
                  <a:pt x="0" y="1313645"/>
                </a:moveTo>
                <a:lnTo>
                  <a:pt x="9423" y="0"/>
                </a:lnTo>
                <a:lnTo>
                  <a:pt x="34772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7638096" y="5926018"/>
            <a:ext cx="0" cy="413944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566088" y="5860866"/>
            <a:ext cx="144016" cy="13030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7566088" y="6209659"/>
            <a:ext cx="144016" cy="1303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053920" y="6123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204763" y="4762642"/>
            <a:ext cx="17338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12160" y="4588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" name="Straight Connector 7167"/>
          <p:cNvCxnSpPr/>
          <p:nvPr/>
        </p:nvCxnSpPr>
        <p:spPr>
          <a:xfrm flipV="1">
            <a:off x="7240263" y="5480709"/>
            <a:ext cx="812231" cy="854638"/>
          </a:xfrm>
          <a:prstGeom prst="lin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69" name="Freeform 7168"/>
          <p:cNvSpPr/>
          <p:nvPr/>
        </p:nvSpPr>
        <p:spPr>
          <a:xfrm>
            <a:off x="7243180" y="6093118"/>
            <a:ext cx="813816" cy="242316"/>
          </a:xfrm>
          <a:custGeom>
            <a:avLst/>
            <a:gdLst>
              <a:gd name="connsiteX0" fmla="*/ 0 w 813816"/>
              <a:gd name="connsiteY0" fmla="*/ 242316 h 242316"/>
              <a:gd name="connsiteX1" fmla="*/ 402336 w 813816"/>
              <a:gd name="connsiteY1" fmla="*/ 173736 h 242316"/>
              <a:gd name="connsiteX2" fmla="*/ 813816 w 813816"/>
              <a:gd name="connsiteY2" fmla="*/ 0 h 24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816" h="242316">
                <a:moveTo>
                  <a:pt x="0" y="242316"/>
                </a:moveTo>
                <a:cubicBezTo>
                  <a:pt x="133350" y="228219"/>
                  <a:pt x="266700" y="214122"/>
                  <a:pt x="402336" y="173736"/>
                </a:cubicBezTo>
                <a:cubicBezTo>
                  <a:pt x="537972" y="133350"/>
                  <a:pt x="813816" y="0"/>
                  <a:pt x="81381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3" name="TextBox 7172"/>
          <p:cNvSpPr txBox="1"/>
          <p:nvPr/>
        </p:nvSpPr>
        <p:spPr>
          <a:xfrm>
            <a:off x="4597431" y="4196351"/>
            <a:ext cx="161044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0.4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ECN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Left-Right Arrow 7174"/>
          <p:cNvSpPr/>
          <p:nvPr/>
        </p:nvSpPr>
        <p:spPr>
          <a:xfrm>
            <a:off x="4665612" y="4957489"/>
            <a:ext cx="1539152" cy="1039356"/>
          </a:xfrm>
          <a:prstGeom prst="leftRightArrow">
            <a:avLst>
              <a:gd name="adj1" fmla="val 59914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GB" sz="1600" dirty="0">
                <a:cs typeface="Times New Roman" panose="02020603050405020304" pitchFamily="18" charset="0"/>
              </a:rPr>
              <a:t>both feasible </a:t>
            </a:r>
            <a:r>
              <a:rPr lang="en-GB" sz="1600" dirty="0" smtClean="0">
                <a:cs typeface="Times New Roman" panose="02020603050405020304" pitchFamily="18" charset="0"/>
              </a:rPr>
              <a:t/>
            </a:r>
            <a:br>
              <a:rPr lang="en-GB" sz="1600" dirty="0" smtClean="0">
                <a:cs typeface="Times New Roman" panose="02020603050405020304" pitchFamily="18" charset="0"/>
              </a:rPr>
            </a:br>
            <a:r>
              <a:rPr lang="en-GB" sz="1600" dirty="0" smtClean="0">
                <a:cs typeface="Times New Roman" panose="02020603050405020304" pitchFamily="18" charset="0"/>
              </a:rPr>
              <a:t>alternatives</a:t>
            </a:r>
            <a:endParaRPr lang="en-GB" sz="1600" dirty="0">
              <a:cs typeface="Times New Roman" panose="02020603050405020304" pitchFamily="18" charset="0"/>
            </a:endParaRPr>
          </a:p>
        </p:txBody>
      </p:sp>
      <p:sp>
        <p:nvSpPr>
          <p:cNvPr id="7176" name="Rectangle 7175"/>
          <p:cNvSpPr/>
          <p:nvPr/>
        </p:nvSpPr>
        <p:spPr>
          <a:xfrm>
            <a:off x="-40590" y="6355407"/>
            <a:ext cx="2694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 smtClean="0"/>
              <a:t>		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* by Juan </a:t>
            </a:r>
            <a:r>
              <a:rPr lang="en-GB" sz="1400" dirty="0"/>
              <a:t>Manuel Reyes </a:t>
            </a:r>
            <a:r>
              <a:rPr lang="en-GB" sz="1400" dirty="0" smtClean="0"/>
              <a:t>Espinosa </a:t>
            </a:r>
            <a:endParaRPr lang="en-GB" sz="1400" dirty="0"/>
          </a:p>
        </p:txBody>
      </p:sp>
      <p:sp>
        <p:nvSpPr>
          <p:cNvPr id="5" name="Oval 4"/>
          <p:cNvSpPr/>
          <p:nvPr/>
        </p:nvSpPr>
        <p:spPr>
          <a:xfrm>
            <a:off x="6597181" y="1124744"/>
            <a:ext cx="293606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6062" y="4185250"/>
            <a:ext cx="293606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902592" y="4251730"/>
            <a:ext cx="293606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10193</TotalTime>
  <Words>1176</Words>
  <Application>Microsoft Office PowerPoint</Application>
  <PresentationFormat>On-screen Show (4:3)</PresentationFormat>
  <Paragraphs>364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ECN the identifier of a new service model</vt:lpstr>
      <vt:lpstr>outline</vt:lpstr>
      <vt:lpstr>classic ECN just avoiding loss has not been good enough</vt:lpstr>
      <vt:lpstr>Immediate ECN  + Smooth TCP response</vt:lpstr>
      <vt:lpstr>consistent low delay for all</vt:lpstr>
      <vt:lpstr>RTT auto-tuning</vt:lpstr>
      <vt:lpstr>deployment problem #I: co-existence of smoothed traffic and existing traffic</vt:lpstr>
      <vt:lpstr>problem #1 co-existence: solution initially use existing network hardware</vt:lpstr>
      <vt:lpstr>problem #1 co-existence: solution results of testing so far</vt:lpstr>
      <vt:lpstr>deployment problem #2: solution incremental deployment interop between classic and immediate ECN</vt:lpstr>
      <vt:lpstr>cross-layer / cross-wg impact on IETF</vt:lpstr>
      <vt:lpstr>Immediate ECN concluding messages</vt:lpstr>
      <vt:lpstr>Immediate ECN</vt:lpstr>
      <vt:lpstr>flow separation (FQ_AQM) isolates me from other TCP sawteeth?</vt:lpstr>
      <vt:lpstr>which codepoint for immediate ECN?</vt:lpstr>
      <vt:lpstr>a similar coexistence approach should be applicable to other AQMs</vt:lpstr>
      <vt:lpstr>immediate and shallow ECN?</vt:lpstr>
      <vt:lpstr>co-existence  results of ‘gating tests’</vt:lpstr>
      <vt:lpstr>a sample of the results so far</vt:lpstr>
      <vt:lpstr>DCTCP in Action</vt:lpstr>
      <vt:lpstr>Throughput-Latency Tradeoff</vt:lpstr>
      <vt:lpstr>DCTCP activity</vt:lpstr>
      <vt:lpstr>Data Center TCP Algorithm</vt:lpstr>
    </vt:vector>
  </TitlesOfParts>
  <Company>BT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Immediate ECN</dc:title>
  <dc:creator>Bob Briscoe</dc:creator>
  <cp:lastModifiedBy>Bob Briscoe</cp:lastModifiedBy>
  <cp:revision>301</cp:revision>
  <dcterms:created xsi:type="dcterms:W3CDTF">2013-11-04T01:09:05Z</dcterms:created>
  <dcterms:modified xsi:type="dcterms:W3CDTF">2014-03-05T20:56:46Z</dcterms:modified>
</cp:coreProperties>
</file>