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21EB80"/>
    <a:srgbClr val="0C458B"/>
    <a:srgbClr val="89C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5" autoAdjust="0"/>
    <p:restoredTop sz="86407" autoAdjust="0"/>
  </p:normalViewPr>
  <p:slideViewPr>
    <p:cSldViewPr snapToGrid="0" snapToObjects="1">
      <p:cViewPr varScale="1">
        <p:scale>
          <a:sx n="92" d="100"/>
          <a:sy n="92" d="100"/>
        </p:scale>
        <p:origin x="-1128" y="-102"/>
      </p:cViewPr>
      <p:guideLst>
        <p:guide orient="horz" pos="788"/>
        <p:guide/>
      </p:guideLst>
    </p:cSldViewPr>
  </p:slideViewPr>
  <p:outlineViewPr>
    <p:cViewPr>
      <p:scale>
        <a:sx n="33" d="100"/>
        <a:sy n="33" d="100"/>
      </p:scale>
      <p:origin x="6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B1FCE-8C13-4C16-9B6E-6A973A94491F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B6AEA-1812-4A92-90A4-F1EEAAA08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38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877E5-13FB-45CC-86D6-2697BC10F432}" type="datetime1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55284-D27E-472E-AE30-AD95405BD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73830" y="224290"/>
            <a:ext cx="771222" cy="77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4" y="6008215"/>
            <a:ext cx="2133600" cy="746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 userDrawn="1"/>
        </p:nvSpPr>
        <p:spPr>
          <a:xfrm>
            <a:off x="6632356" y="6383525"/>
            <a:ext cx="227658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Information Sciences</a:t>
            </a:r>
            <a:r>
              <a:rPr lang="en-US" sz="1300" b="1" i="1" baseline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Institute</a:t>
            </a:r>
            <a:endParaRPr lang="en-US" sz="13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35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621AF-A8E3-4E6C-809E-0E71652B876B}" type="datetime1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89A26-814C-4F86-83D8-6CE634DBB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3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791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79181"/>
          </a:xfrm>
        </p:spPr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897B7-D977-41CB-9E86-BAFA2E8064CA}" type="datetime1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4D2C8-FAC1-4866-90F1-C785DE381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2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8163A-1079-425C-B557-01F62767EEA0}" type="datetime1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USC/ISI.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114D4-C425-49AA-9A73-A01D7DCC7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3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6EA3B-F081-48AC-8796-E0BB062795E8}" type="datetime1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457C6-F914-45E1-8A4A-8748A42C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5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8057"/>
            <a:ext cx="4038600" cy="429164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8056"/>
            <a:ext cx="4038600" cy="429164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B2FD3-4590-4956-8C13-F8C72D0F50F1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53D1F-1B58-4F0F-B4DC-633F1F092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4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7638"/>
            <a:ext cx="4040188" cy="757237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8757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17638"/>
            <a:ext cx="4041775" cy="757237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8757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2FC26-9BD8-4F62-A11A-E04D87C58D1D}" type="datetime1">
              <a:rPr lang="en-US" smtClean="0"/>
              <a:t>7/17/2014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832D-4995-4FE2-BF5E-E38F85E61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37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64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7637"/>
            <a:ext cx="8229600" cy="2010569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D2341-FADC-4831-8F5B-0A00A95359E4}" type="datetime1">
              <a:rPr lang="en-US" smtClean="0"/>
              <a:t>7/17/2014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3263-6026-4C6E-B6E7-3B7104F86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flipV="1">
            <a:off x="0" y="5778500"/>
            <a:ext cx="9144000" cy="5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6543" y="222056"/>
            <a:ext cx="778264" cy="778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044" y="6008215"/>
            <a:ext cx="2133600" cy="746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6632356" y="6383525"/>
            <a:ext cx="227658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Information Sciences</a:t>
            </a:r>
            <a:r>
              <a:rPr lang="en-US" sz="1300" b="1" i="1" baseline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Institute</a:t>
            </a:r>
            <a:endParaRPr lang="en-US" sz="13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7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F2E16-150A-4407-A342-B45D2EE2AC0C}" type="datetime1">
              <a:rPr lang="en-US" smtClean="0"/>
              <a:t>7/17/2014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3A44C-BF43-4D6B-A1FD-B21DF2B13B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5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8939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32734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3C59B-8679-4F78-9BE9-68120A14B27F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E0646-A232-4EFE-AB36-44862651C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2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39510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0D88D-B1A6-4AFF-8080-05DA6D58FB31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AD2B4-4A96-4B7F-A270-24DE98CC3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9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5803900"/>
            <a:ext cx="9143209" cy="10525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flipV="1">
            <a:off x="0" y="5778500"/>
            <a:ext cx="9144000" cy="5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62185"/>
            <a:ext cx="8229600" cy="4316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54659" y="5943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69BC36-D44D-42B7-909E-196BD94E134C}" type="datetime1">
              <a:rPr lang="en-US" smtClean="0"/>
              <a:t>7/17/2014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4772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Copyright USC/ISI.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54659" y="61388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685775-C8E1-4E40-86FF-A701C259CED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TCP Extended Option Space </a:t>
            </a:r>
            <a:br>
              <a:rPr lang="en-US" b="1" dirty="0"/>
            </a:br>
            <a:r>
              <a:rPr lang="en-US" b="1" dirty="0"/>
              <a:t>in the Payload of a Supplementary Segment</a:t>
            </a:r>
            <a:br>
              <a:rPr lang="en-US" b="1" dirty="0"/>
            </a:br>
            <a:endParaRPr lang="fr-FR" b="1" dirty="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/>
              <a:t>draft-touch-tcpm-tcp-syn-ext-opt-00</a:t>
            </a:r>
          </a:p>
          <a:p>
            <a:r>
              <a:rPr lang="en-US" dirty="0" smtClean="0"/>
              <a:t>Jul’14, IETF 90 - Toronto</a:t>
            </a:r>
          </a:p>
          <a:p>
            <a:endParaRPr lang="en-US" dirty="0" smtClean="0"/>
          </a:p>
          <a:p>
            <a:r>
              <a:rPr lang="en-US" dirty="0" smtClean="0"/>
              <a:t>Joe Touch, USC/ISI</a:t>
            </a:r>
          </a:p>
          <a:p>
            <a:r>
              <a:rPr lang="en-US" dirty="0" smtClean="0"/>
              <a:t>Bob Briscoe</a:t>
            </a:r>
            <a:r>
              <a:rPr lang="en-US" dirty="0"/>
              <a:t>, BT (presenter)</a:t>
            </a:r>
            <a:endParaRPr lang="en-US" dirty="0" smtClean="0"/>
          </a:p>
          <a:p>
            <a:r>
              <a:rPr lang="en-US" dirty="0" smtClean="0"/>
              <a:t>Ted Faber, USC/ISI</a:t>
            </a:r>
          </a:p>
        </p:txBody>
      </p:sp>
      <p:sp>
        <p:nvSpPr>
          <p:cNvPr id="3074" name="Rectangle 7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BA6DB88-80D5-4FD1-9B7C-596011A3E4C5}" type="datetime8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7/17/2014 10:34 AM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F35538-FDA0-49BF-9DDB-28A1048DB88A}" type="slidenum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1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  <p:pic>
        <p:nvPicPr>
          <p:cNvPr id="1028" name="Picture 4" descr="http://drop.isi.edu/sites/default/files/imagecache/profile_photo/photos/users/picture-1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4257674"/>
            <a:ext cx="110490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5715000" y="4821382"/>
            <a:ext cx="64192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715000" y="5382491"/>
            <a:ext cx="18908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http://drop.isi.edu/sites/default/files/imagecache/profile_photo/photos/users/picture-6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428" y="3886200"/>
            <a:ext cx="110490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://www.bobbriscoe.net/images/rbriscoe_l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238624"/>
            <a:ext cx="1057275" cy="1400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 flipH="1">
            <a:off x="2053883" y="5143340"/>
            <a:ext cx="10128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Date Placeholder 3"/>
          <p:cNvSpPr txBox="1">
            <a:spLocks/>
          </p:cNvSpPr>
          <p:nvPr/>
        </p:nvSpPr>
        <p:spPr>
          <a:xfrm>
            <a:off x="6907059" y="591343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8C58163A-1079-425C-B557-01F62767EEA0}" type="datetime1">
              <a:rPr lang="en-US" smtClean="0"/>
              <a:pPr>
                <a:defRPr/>
              </a:pPr>
              <a:t>7/17/2014</a:t>
            </a:fld>
            <a:endParaRPr lang="en-US"/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6907059" y="61087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defTabSz="457200" rtl="0" fontAlgn="auto">
              <a:spcBef>
                <a:spcPts val="0"/>
              </a:spcBef>
              <a:spcAft>
                <a:spcPts val="0"/>
              </a:spcAft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0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62185"/>
            <a:ext cx="8431059" cy="431631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Two separate problems</a:t>
            </a:r>
          </a:p>
          <a:p>
            <a:pPr lvl="1"/>
            <a:r>
              <a:rPr lang="en-US" dirty="0" smtClean="0"/>
              <a:t>Extended data offset (EDO)</a:t>
            </a:r>
          </a:p>
          <a:p>
            <a:pPr lvl="2"/>
            <a:r>
              <a:rPr lang="en-US" b="1" dirty="0" smtClean="0"/>
              <a:t>proposed as PS</a:t>
            </a:r>
          </a:p>
          <a:p>
            <a:pPr lvl="2"/>
            <a:r>
              <a:rPr lang="en-US" dirty="0" smtClean="0"/>
              <a:t>Simple option to extend the data offset post-SYN</a:t>
            </a:r>
          </a:p>
          <a:p>
            <a:pPr lvl="2"/>
            <a:r>
              <a:rPr lang="en-US" dirty="0" smtClean="0"/>
              <a:t>Easy to enable/disable system-wide or per-conn.</a:t>
            </a:r>
          </a:p>
          <a:p>
            <a:pPr lvl="1"/>
            <a:r>
              <a:rPr lang="en-US" b="1" dirty="0" smtClean="0"/>
              <a:t>SYN extended option space (SYN-EOS)</a:t>
            </a:r>
          </a:p>
          <a:p>
            <a:pPr lvl="2"/>
            <a:r>
              <a:rPr lang="en-US" b="1" dirty="0" smtClean="0"/>
              <a:t>proposed as Experimental</a:t>
            </a:r>
          </a:p>
          <a:p>
            <a:pPr lvl="2"/>
            <a:r>
              <a:rPr lang="en-US" dirty="0" smtClean="0"/>
              <a:t>More complex</a:t>
            </a:r>
          </a:p>
          <a:p>
            <a:pPr lvl="2"/>
            <a:r>
              <a:rPr lang="en-US" dirty="0" smtClean="0"/>
              <a:t>Independent mechanism</a:t>
            </a:r>
          </a:p>
          <a:p>
            <a:pPr lvl="2"/>
            <a:r>
              <a:rPr lang="en-US" dirty="0" smtClean="0"/>
              <a:t>Extends SYN using a supplemental segment</a:t>
            </a:r>
          </a:p>
          <a:p>
            <a:pPr lvl="2"/>
            <a:r>
              <a:rPr lang="en-US" dirty="0" smtClean="0"/>
              <a:t>Successful SYN-EOS implies EDO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58163A-1079-425C-B557-01F62767EEA0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ight Arrow 6"/>
          <p:cNvSpPr/>
          <p:nvPr/>
        </p:nvSpPr>
        <p:spPr>
          <a:xfrm rot="837055">
            <a:off x="119494" y="3154977"/>
            <a:ext cx="1049481" cy="498763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doc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59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(Similar)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SYN option space use</a:t>
            </a:r>
            <a:r>
              <a:rPr lang="en-US" baseline="0" dirty="0" smtClean="0"/>
              <a:t> increasing</a:t>
            </a:r>
          </a:p>
          <a:p>
            <a:pPr lvl="1"/>
            <a:r>
              <a:rPr lang="en-US" dirty="0" smtClean="0"/>
              <a:t>More options</a:t>
            </a:r>
          </a:p>
          <a:p>
            <a:pPr lvl="1"/>
            <a:r>
              <a:rPr lang="en-US" dirty="0" smtClean="0"/>
              <a:t>Larger options (</a:t>
            </a:r>
            <a:r>
              <a:rPr lang="en-US" baseline="0" dirty="0" smtClean="0"/>
              <a:t>TCP-AO, MPTCP, TFO)</a:t>
            </a:r>
          </a:p>
          <a:p>
            <a:pPr lvl="1"/>
            <a:r>
              <a:rPr lang="en-US" dirty="0" smtClean="0"/>
              <a:t>Current desire to combine large options</a:t>
            </a:r>
            <a:endParaRPr lang="en-US" dirty="0"/>
          </a:p>
          <a:p>
            <a:r>
              <a:rPr lang="en-US" dirty="0" smtClean="0">
                <a:solidFill>
                  <a:srgbClr val="990000"/>
                </a:solidFill>
              </a:rPr>
              <a:t>Current use</a:t>
            </a:r>
          </a:p>
          <a:p>
            <a:pPr lvl="1"/>
            <a:r>
              <a:rPr lang="en-US" dirty="0" smtClean="0"/>
              <a:t>SYN - typical total 19B</a:t>
            </a:r>
          </a:p>
          <a:p>
            <a:pPr lvl="2"/>
            <a:r>
              <a:rPr lang="en-US" dirty="0" smtClean="0"/>
              <a:t>SACK-ok (2), Timestamp (10), Window Scale (3), MSS (4)</a:t>
            </a:r>
          </a:p>
          <a:p>
            <a:pPr lvl="2"/>
            <a:r>
              <a:rPr lang="en-US" b="1" dirty="0" smtClean="0">
                <a:solidFill>
                  <a:srgbClr val="990000"/>
                </a:solidFill>
              </a:rPr>
              <a:t>Combining new options as well won’t fit 40B limit</a:t>
            </a:r>
          </a:p>
          <a:p>
            <a:pPr lvl="2"/>
            <a:r>
              <a:rPr lang="en-US" b="1" dirty="0" smtClean="0">
                <a:solidFill>
                  <a:srgbClr val="990000"/>
                </a:solidFill>
              </a:rPr>
              <a:t>TCP-AO (16), MPTCP (12), TFO (6-18)</a:t>
            </a:r>
          </a:p>
          <a:p>
            <a:r>
              <a:rPr lang="en-US" dirty="0" smtClean="0"/>
              <a:t>Negotiation</a:t>
            </a:r>
          </a:p>
          <a:p>
            <a:pPr lvl="1"/>
            <a:r>
              <a:rPr lang="en-US" dirty="0" smtClean="0"/>
              <a:t>Trivial after initial SYN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Cannot extend SYN </a:t>
            </a:r>
            <a:br>
              <a:rPr lang="en-US" b="1" dirty="0" smtClean="0">
                <a:solidFill>
                  <a:srgbClr val="990000"/>
                </a:solidFill>
              </a:rPr>
            </a:br>
            <a:r>
              <a:rPr lang="en-US" b="1" dirty="0" smtClean="0">
                <a:solidFill>
                  <a:srgbClr val="990000"/>
                </a:solidFill>
              </a:rPr>
              <a:t>in a single, backward-compatible segment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58163A-1079-425C-B557-01F62767EEA0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8" name="Right Arrow 7"/>
          <p:cNvSpPr/>
          <p:nvPr/>
        </p:nvSpPr>
        <p:spPr>
          <a:xfrm rot="837055">
            <a:off x="342721" y="3607700"/>
            <a:ext cx="1049481" cy="498763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9407468">
            <a:off x="6810470" y="4866345"/>
            <a:ext cx="1049481" cy="498763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81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Two approaches in one doc</a:t>
            </a:r>
          </a:p>
          <a:p>
            <a:pPr lvl="1"/>
            <a:r>
              <a:rPr lang="en-US" dirty="0" smtClean="0"/>
              <a:t>WG to eventually decide which goes forward (or both)</a:t>
            </a:r>
          </a:p>
          <a:p>
            <a:pPr lvl="1"/>
            <a:r>
              <a:rPr lang="en-US" dirty="0" smtClean="0"/>
              <a:t>Both add a supplemental segment</a:t>
            </a:r>
          </a:p>
          <a:p>
            <a:pPr lvl="1"/>
            <a:r>
              <a:rPr lang="en-US" dirty="0"/>
              <a:t>Extra option space in payload of supplemental </a:t>
            </a:r>
            <a:r>
              <a:rPr lang="en-US" dirty="0" smtClean="0"/>
              <a:t>segment</a:t>
            </a:r>
          </a:p>
          <a:p>
            <a:pPr lvl="1"/>
            <a:r>
              <a:rPr lang="en-US" dirty="0"/>
              <a:t>Large amount of effective SYN option </a:t>
            </a:r>
            <a:r>
              <a:rPr lang="en-US" dirty="0" smtClean="0"/>
              <a:t>expansion</a:t>
            </a:r>
          </a:p>
          <a:p>
            <a:r>
              <a:rPr lang="en-US" dirty="0" smtClean="0"/>
              <a:t>Shared properties</a:t>
            </a:r>
          </a:p>
          <a:p>
            <a:pPr lvl="1"/>
            <a:r>
              <a:rPr lang="en-US" dirty="0"/>
              <a:t>Initial SYN includes SYN-EOS request</a:t>
            </a:r>
          </a:p>
          <a:p>
            <a:pPr lvl="1"/>
            <a:r>
              <a:rPr lang="en-US" dirty="0" smtClean="0"/>
              <a:t>Upgraded </a:t>
            </a:r>
            <a:r>
              <a:rPr lang="en-US" dirty="0"/>
              <a:t>servers delay </a:t>
            </a:r>
            <a:r>
              <a:rPr lang="en-US" dirty="0" smtClean="0"/>
              <a:t>SYN/ACK until </a:t>
            </a:r>
            <a:r>
              <a:rPr lang="en-US" dirty="0"/>
              <a:t>both segments are </a:t>
            </a:r>
            <a:r>
              <a:rPr lang="en-US" dirty="0" smtClean="0"/>
              <a:t>received</a:t>
            </a:r>
          </a:p>
          <a:p>
            <a:pPr lvl="1"/>
            <a:r>
              <a:rPr lang="en-US" dirty="0" smtClean="0"/>
              <a:t>One SYN/ACK with SYN-EOS option ACKs both segments</a:t>
            </a:r>
          </a:p>
          <a:p>
            <a:pPr lvl="1"/>
            <a:r>
              <a:rPr lang="en-US" dirty="0" smtClean="0"/>
              <a:t>Backward compatible</a:t>
            </a:r>
          </a:p>
          <a:p>
            <a:pPr lvl="1"/>
            <a:r>
              <a:rPr lang="en-US" dirty="0" smtClean="0"/>
              <a:t>Robust to random loss, duplication, reordering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58163A-1079-425C-B557-01F62767EEA0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69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solutions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854918"/>
            <a:ext cx="4040188" cy="757237"/>
          </a:xfrm>
        </p:spPr>
        <p:txBody>
          <a:bodyPr/>
          <a:lstStyle/>
          <a:p>
            <a:r>
              <a:rPr lang="en-US" dirty="0" smtClean="0"/>
              <a:t>Out-of-Band (OOB)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603718"/>
            <a:ext cx="4040188" cy="410776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Supplemental segment:</a:t>
            </a:r>
          </a:p>
          <a:p>
            <a:pPr lvl="1"/>
            <a:r>
              <a:rPr lang="en-US" dirty="0" smtClean="0"/>
              <a:t>(!SYN &amp;&amp; !ACK) flags</a:t>
            </a:r>
          </a:p>
          <a:p>
            <a:pPr lvl="1"/>
            <a:r>
              <a:rPr lang="en-US" dirty="0" smtClean="0"/>
              <a:t>Same ISN, </a:t>
            </a:r>
            <a:r>
              <a:rPr lang="en-US" dirty="0" err="1" smtClean="0"/>
              <a:t>addrs</a:t>
            </a:r>
            <a:r>
              <a:rPr lang="en-US" dirty="0" smtClean="0"/>
              <a:t>, ports</a:t>
            </a:r>
          </a:p>
          <a:p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Looks like out-of-band data</a:t>
            </a:r>
          </a:p>
          <a:p>
            <a:pPr lvl="1"/>
            <a:r>
              <a:rPr lang="en-US" dirty="0" smtClean="0"/>
              <a:t>RFC793 requires it be silently dropped</a:t>
            </a:r>
          </a:p>
          <a:p>
            <a:pPr lvl="1"/>
            <a:r>
              <a:rPr lang="en-US" dirty="0" smtClean="0"/>
              <a:t>Fate sharing with initial SYN for both port block and redirection</a:t>
            </a:r>
          </a:p>
          <a:p>
            <a:r>
              <a:rPr lang="en-US" dirty="0" smtClean="0"/>
              <a:t>Flaws</a:t>
            </a:r>
          </a:p>
          <a:p>
            <a:pPr lvl="1"/>
            <a:r>
              <a:rPr lang="en-US" dirty="0" smtClean="0"/>
              <a:t>Leaks through SYN-blockers</a:t>
            </a:r>
          </a:p>
          <a:p>
            <a:pPr lvl="1"/>
            <a:r>
              <a:rPr lang="en-US" dirty="0" smtClean="0"/>
              <a:t>Fails if first through NAT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645025" y="854918"/>
            <a:ext cx="4041775" cy="757237"/>
          </a:xfrm>
        </p:spPr>
        <p:txBody>
          <a:bodyPr/>
          <a:lstStyle/>
          <a:p>
            <a:r>
              <a:rPr lang="en-US" dirty="0" smtClean="0"/>
              <a:t>Dual-SYN (DS)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1603718"/>
            <a:ext cx="4041775" cy="410776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Supplemental segment:</a:t>
            </a:r>
          </a:p>
          <a:p>
            <a:pPr lvl="1"/>
            <a:r>
              <a:rPr lang="en-US" dirty="0" smtClean="0"/>
              <a:t>Second initial SYN (SYN-C)</a:t>
            </a:r>
          </a:p>
          <a:p>
            <a:pPr lvl="1"/>
            <a:r>
              <a:rPr lang="en-US" dirty="0" smtClean="0"/>
              <a:t>Same </a:t>
            </a:r>
            <a:r>
              <a:rPr lang="en-US" dirty="0" err="1" smtClean="0"/>
              <a:t>addrs</a:t>
            </a:r>
            <a:r>
              <a:rPr lang="en-US" dirty="0" smtClean="0"/>
              <a:t> &amp; </a:t>
            </a:r>
            <a:r>
              <a:rPr lang="en-US" dirty="0" err="1" smtClean="0"/>
              <a:t>dest</a:t>
            </a:r>
            <a:r>
              <a:rPr lang="en-US" dirty="0" smtClean="0"/>
              <a:t>. port, but different source port</a:t>
            </a:r>
          </a:p>
          <a:p>
            <a:pPr lvl="1"/>
            <a:r>
              <a:rPr lang="en-US" dirty="0" smtClean="0"/>
              <a:t>Additional Conn. ID (CID) to match to initial SYN-D</a:t>
            </a:r>
          </a:p>
          <a:p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Client resets a 2</a:t>
            </a:r>
            <a:r>
              <a:rPr lang="en-US" baseline="30000" dirty="0" smtClean="0"/>
              <a:t>nd</a:t>
            </a:r>
            <a:r>
              <a:rPr lang="en-US" dirty="0" smtClean="0"/>
              <a:t> SYN/ACK from </a:t>
            </a:r>
            <a:r>
              <a:rPr lang="en-US" smtClean="0"/>
              <a:t>legacy server</a:t>
            </a:r>
            <a:endParaRPr lang="en-US" dirty="0" smtClean="0"/>
          </a:p>
          <a:p>
            <a:pPr lvl="1"/>
            <a:r>
              <a:rPr lang="en-US" dirty="0" smtClean="0"/>
              <a:t>Traverses firewalls</a:t>
            </a:r>
          </a:p>
          <a:p>
            <a:pPr lvl="1"/>
            <a:r>
              <a:rPr lang="en-US" dirty="0" smtClean="0"/>
              <a:t>Blocked by SYN-blockers</a:t>
            </a:r>
          </a:p>
          <a:p>
            <a:pPr lvl="1"/>
            <a:r>
              <a:rPr lang="en-US" dirty="0" smtClean="0"/>
              <a:t>Any NAT traversal order</a:t>
            </a:r>
          </a:p>
          <a:p>
            <a:pPr lvl="1"/>
            <a:r>
              <a:rPr lang="en-US" dirty="0" smtClean="0"/>
              <a:t>Could traverse split connections</a:t>
            </a:r>
          </a:p>
          <a:p>
            <a:r>
              <a:rPr lang="en-US" dirty="0" smtClean="0"/>
              <a:t>Flaws</a:t>
            </a:r>
          </a:p>
          <a:p>
            <a:pPr lvl="1"/>
            <a:r>
              <a:rPr lang="en-US" dirty="0" smtClean="0"/>
              <a:t>Lack of host &amp; path fate sharing for port block or redirection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58163A-1079-425C-B557-01F62767EEA0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71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Order of processing options</a:t>
            </a:r>
          </a:p>
          <a:p>
            <a:pPr lvl="1"/>
            <a:r>
              <a:rPr lang="en-US" dirty="0" smtClean="0"/>
              <a:t>Some options MUST be in original space, processed before merging the segments (TCP-AO)</a:t>
            </a:r>
          </a:p>
          <a:p>
            <a:pPr lvl="1"/>
            <a:r>
              <a:rPr lang="en-US" dirty="0" smtClean="0"/>
              <a:t>MAY be a need to replicate some options (see draft for risks)</a:t>
            </a:r>
          </a:p>
          <a:p>
            <a:pPr lvl="1"/>
            <a:r>
              <a:rPr lang="en-US" dirty="0" smtClean="0"/>
              <a:t>Process merged segments and their option space in a specific order (see draft)</a:t>
            </a:r>
          </a:p>
          <a:p>
            <a:pPr lvl="0"/>
            <a:r>
              <a:rPr lang="en-US" dirty="0" smtClean="0"/>
              <a:t>Interaction with EDO</a:t>
            </a:r>
          </a:p>
          <a:p>
            <a:pPr lvl="1"/>
            <a:r>
              <a:rPr lang="en-US" dirty="0" smtClean="0"/>
              <a:t>SYN-EOS negotiation implies EDO is available after initial SYN</a:t>
            </a:r>
          </a:p>
          <a:p>
            <a:pPr lvl="1"/>
            <a:r>
              <a:rPr lang="en-US" dirty="0" smtClean="0"/>
              <a:t>If EDO fallback is desired when SYN-EOS fails, EDO request needs to occur in initial SYN option space</a:t>
            </a:r>
          </a:p>
          <a:p>
            <a:pPr lvl="0"/>
            <a:r>
              <a:rPr lang="en-US" dirty="0" smtClean="0"/>
              <a:t>Interaction with SYN Cookies</a:t>
            </a:r>
          </a:p>
          <a:p>
            <a:pPr lvl="1"/>
            <a:r>
              <a:rPr lang="en-US" dirty="0" smtClean="0"/>
              <a:t>Feasible – see draft</a:t>
            </a:r>
          </a:p>
          <a:p>
            <a:pPr lvl="0"/>
            <a:r>
              <a:rPr lang="en-US" dirty="0" smtClean="0"/>
              <a:t>Possible caching as an optimization</a:t>
            </a:r>
          </a:p>
          <a:p>
            <a:pPr lvl="1"/>
            <a:r>
              <a:rPr lang="en-US" dirty="0" smtClean="0"/>
              <a:t>OOB: MAY consider caching supplement received before initial SYN</a:t>
            </a:r>
          </a:p>
          <a:p>
            <a:pPr lvl="1"/>
            <a:r>
              <a:rPr lang="en-US" dirty="0" smtClean="0"/>
              <a:t>DS: SHOULD cache second SYN state if received before initial SYN</a:t>
            </a:r>
          </a:p>
          <a:p>
            <a:pPr lvl="1"/>
            <a:r>
              <a:rPr lang="en-US" dirty="0" smtClean="0"/>
              <a:t>Security issues with caching</a:t>
            </a:r>
          </a:p>
          <a:p>
            <a:pPr lvl="0"/>
            <a:r>
              <a:rPr lang="en-US" dirty="0" err="1" smtClean="0"/>
              <a:t>Meddleboxes</a:t>
            </a:r>
            <a:r>
              <a:rPr lang="en-US" dirty="0" smtClean="0"/>
              <a:t> ;-)</a:t>
            </a:r>
          </a:p>
          <a:p>
            <a:pPr lvl="1"/>
            <a:r>
              <a:rPr lang="en-US" dirty="0" smtClean="0"/>
              <a:t>Some issues that affect all options:</a:t>
            </a:r>
          </a:p>
          <a:p>
            <a:pPr lvl="2"/>
            <a:r>
              <a:rPr lang="en-US" dirty="0" smtClean="0"/>
              <a:t>NAT/NAPT (compatible)</a:t>
            </a:r>
          </a:p>
          <a:p>
            <a:pPr lvl="2"/>
            <a:r>
              <a:rPr lang="en-US" dirty="0" smtClean="0"/>
              <a:t>DPI (false positive or negative) – see draft for proposed partial solution</a:t>
            </a:r>
          </a:p>
          <a:p>
            <a:pPr lvl="2"/>
            <a:r>
              <a:rPr lang="en-US" dirty="0" smtClean="0"/>
              <a:t>Block or remove EOS (failsafe)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58163A-1079-425C-B557-01F62767EEA0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74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Earlier</a:t>
            </a:r>
            <a:r>
              <a:rPr lang="en-US" baseline="0" dirty="0" smtClean="0"/>
              <a:t> Alternatives (focus on SYN)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LO/SLO (long options/SYN long options)</a:t>
            </a:r>
          </a:p>
          <a:p>
            <a:pPr lvl="1"/>
            <a:r>
              <a:rPr lang="en-US" dirty="0" smtClean="0"/>
              <a:t>SLO extends SYN</a:t>
            </a:r>
          </a:p>
          <a:p>
            <a:pPr lvl="2"/>
            <a:r>
              <a:rPr lang="en-US" dirty="0"/>
              <a:t>Prolongs 3-way handshake (3WHS) for extra segments</a:t>
            </a:r>
          </a:p>
          <a:p>
            <a:pPr lvl="2"/>
            <a:r>
              <a:rPr lang="en-US" dirty="0" smtClean="0"/>
              <a:t>SYN/ACK can’t enter ESTABLISHED after 3WHS</a:t>
            </a:r>
          </a:p>
          <a:p>
            <a:pPr lvl="3"/>
            <a:r>
              <a:rPr lang="en-US" dirty="0" smtClean="0"/>
              <a:t>because later segment options may be rejected</a:t>
            </a:r>
          </a:p>
          <a:p>
            <a:pPr lvl="2"/>
            <a:r>
              <a:rPr lang="en-US" dirty="0" smtClean="0"/>
              <a:t>Either wait for 5WHS or add complex state </a:t>
            </a:r>
            <a:r>
              <a:rPr lang="en-US" dirty="0"/>
              <a:t>management </a:t>
            </a:r>
            <a:endParaRPr lang="en-US" dirty="0" smtClean="0"/>
          </a:p>
          <a:p>
            <a:r>
              <a:rPr lang="en-US" dirty="0" smtClean="0"/>
              <a:t>LOIC (long options by invalid checksum)</a:t>
            </a:r>
          </a:p>
          <a:p>
            <a:pPr lvl="1"/>
            <a:r>
              <a:rPr lang="en-US" dirty="0" smtClean="0"/>
              <a:t>Dual SYNs, the second with invalid checksum</a:t>
            </a:r>
          </a:p>
          <a:p>
            <a:pPr lvl="1"/>
            <a:r>
              <a:rPr lang="en-US" dirty="0" smtClean="0"/>
              <a:t>Second SYN won’t traverse a NAT</a:t>
            </a:r>
          </a:p>
          <a:p>
            <a:pPr lvl="2"/>
            <a:r>
              <a:rPr lang="en-US" dirty="0" smtClean="0"/>
              <a:t>checksum will fail or be revised as correct</a:t>
            </a:r>
          </a:p>
          <a:p>
            <a:r>
              <a:rPr lang="en-US" dirty="0"/>
              <a:t>4-way handshake (</a:t>
            </a:r>
            <a:r>
              <a:rPr lang="en-US" dirty="0" err="1"/>
              <a:t>Borman</a:t>
            </a:r>
            <a:r>
              <a:rPr lang="en-US"/>
              <a:t> 5/22 TCPM </a:t>
            </a:r>
            <a:r>
              <a:rPr lang="en-US"/>
              <a:t>post</a:t>
            </a:r>
            <a:r>
              <a:rPr lang="en-US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First SYN asks to support long options</a:t>
            </a:r>
          </a:p>
          <a:p>
            <a:pPr lvl="1"/>
            <a:r>
              <a:rPr lang="en-US" dirty="0" smtClean="0"/>
              <a:t>Server reply is a SYN using long options (reverses connection)</a:t>
            </a:r>
          </a:p>
          <a:p>
            <a:pPr lvl="1"/>
            <a:r>
              <a:rPr lang="en-US" dirty="0" smtClean="0"/>
              <a:t>Adds 1 RTT to client-side data latency</a:t>
            </a:r>
          </a:p>
          <a:p>
            <a:pPr lvl="1"/>
            <a:r>
              <a:rPr lang="en-US" dirty="0" smtClean="0"/>
              <a:t>Not compatible with directional options (TFO) or parameterized options</a:t>
            </a:r>
          </a:p>
          <a:p>
            <a:pPr lvl="1"/>
            <a:r>
              <a:rPr lang="en-US" dirty="0" smtClean="0"/>
              <a:t>Requires server expose entire option capability list to clients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58163A-1079-425C-B557-01F62767EEA0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1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92"/>
            <a:ext cx="8229600" cy="451240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Not posted for Toronto deadline</a:t>
            </a:r>
          </a:p>
          <a:p>
            <a:pPr lvl="1"/>
            <a:r>
              <a:rPr lang="en-US" dirty="0" smtClean="0"/>
              <a:t>{to be submitted by end of July | just submitted }</a:t>
            </a:r>
          </a:p>
          <a:p>
            <a:r>
              <a:rPr lang="en-US" dirty="0" smtClean="0"/>
              <a:t>Request for feedback on </a:t>
            </a:r>
            <a:r>
              <a:rPr lang="en-US" dirty="0"/>
              <a:t>draft-touch-tcpm-tcp-syn-ext-opt-00</a:t>
            </a:r>
            <a:endParaRPr lang="en-US" dirty="0" smtClean="0"/>
          </a:p>
          <a:p>
            <a:pPr lvl="1"/>
            <a:r>
              <a:rPr lang="en-US" dirty="0" smtClean="0"/>
              <a:t>Messy, but may be the only way out</a:t>
            </a:r>
          </a:p>
          <a:p>
            <a:pPr lvl="1"/>
            <a:r>
              <a:rPr lang="en-US" dirty="0" smtClean="0"/>
              <a:t>OOB vs. DS vs. both?</a:t>
            </a:r>
          </a:p>
          <a:p>
            <a:pPr lvl="1"/>
            <a:r>
              <a:rPr lang="en-US" dirty="0" smtClean="0"/>
              <a:t>Feedback on details and issues, please</a:t>
            </a:r>
          </a:p>
          <a:p>
            <a:r>
              <a:rPr lang="en-US" dirty="0" smtClean="0"/>
              <a:t>Open issues</a:t>
            </a:r>
          </a:p>
          <a:p>
            <a:pPr lvl="1"/>
            <a:r>
              <a:rPr lang="en-US" dirty="0" smtClean="0"/>
              <a:t>DS</a:t>
            </a:r>
          </a:p>
          <a:p>
            <a:pPr lvl="2"/>
            <a:r>
              <a:rPr lang="en-US" dirty="0"/>
              <a:t>D</a:t>
            </a:r>
            <a:r>
              <a:rPr lang="en-US" dirty="0" smtClean="0"/>
              <a:t>istinguishing the two SYNs</a:t>
            </a:r>
          </a:p>
          <a:p>
            <a:pPr lvl="2"/>
            <a:r>
              <a:rPr lang="en-US" dirty="0" smtClean="0"/>
              <a:t>Length of CID field</a:t>
            </a:r>
          </a:p>
          <a:p>
            <a:pPr lvl="1"/>
            <a:r>
              <a:rPr lang="en-US" dirty="0" smtClean="0"/>
              <a:t>OOB</a:t>
            </a:r>
          </a:p>
          <a:p>
            <a:pPr lvl="2"/>
            <a:r>
              <a:rPr lang="en-US" dirty="0" smtClean="0"/>
              <a:t>Verification of NAT/firewall traversal</a:t>
            </a:r>
          </a:p>
          <a:p>
            <a:r>
              <a:rPr lang="en-US" dirty="0" smtClean="0"/>
              <a:t>Individual draft, intended as TCPM Experimental</a:t>
            </a:r>
          </a:p>
          <a:p>
            <a:pPr lvl="1"/>
            <a:r>
              <a:rPr lang="en-US" dirty="0" smtClean="0"/>
              <a:t>No known IPR</a:t>
            </a:r>
          </a:p>
          <a:p>
            <a:pPr lvl="1"/>
            <a:r>
              <a:rPr lang="en-US" dirty="0" smtClean="0"/>
              <a:t>Too early to consider call for adoption ;-)</a:t>
            </a:r>
          </a:p>
          <a:p>
            <a:pPr lvl="1"/>
            <a:r>
              <a:rPr lang="en-US" dirty="0" smtClean="0"/>
              <a:t>Adoption call on list soon?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58163A-1079-425C-B557-01F62767EEA0}" type="datetime1">
              <a:rPr lang="en-US" smtClean="0"/>
              <a:t>7/17/2014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33703"/>
      </p:ext>
    </p:extLst>
  </p:cSld>
  <p:clrMapOvr>
    <a:masterClrMapping/>
  </p:clrMapOvr>
</p:sld>
</file>

<file path=ppt/theme/theme1.xml><?xml version="1.0" encoding="utf-8"?>
<a:theme xmlns:a="http://schemas.openxmlformats.org/drawingml/2006/main" name="isi-talktemplate-2012">
  <a:themeElements>
    <a:clrScheme name="Custom 19">
      <a:dk1>
        <a:srgbClr val="990000"/>
      </a:dk1>
      <a:lt1>
        <a:sysClr val="window" lastClr="FFFFFF"/>
      </a:lt1>
      <a:dk2>
        <a:srgbClr val="323232"/>
      </a:dk2>
      <a:lt2>
        <a:srgbClr val="E3DED1"/>
      </a:lt2>
      <a:accent1>
        <a:srgbClr val="FFCC00"/>
      </a:accent1>
      <a:accent2>
        <a:srgbClr val="991B1E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isi-talktemplate-2012</Template>
  <TotalTime>479</TotalTime>
  <Words>748</Words>
  <Application>Microsoft Office PowerPoint</Application>
  <PresentationFormat>On-screen Show (4:3)</PresentationFormat>
  <Paragraphs>141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isi-talktemplate-2012</vt:lpstr>
      <vt:lpstr>TCP Extended Option Space  in the Payload of a Supplementary Segment </vt:lpstr>
      <vt:lpstr>Overview</vt:lpstr>
      <vt:lpstr>(Similar) Motivation</vt:lpstr>
      <vt:lpstr>Key Components</vt:lpstr>
      <vt:lpstr>Two solutions</vt:lpstr>
      <vt:lpstr>Shared Issues</vt:lpstr>
      <vt:lpstr>Earlier Alternatives (focus on SYN)</vt:lpstr>
      <vt:lpstr>Current status</vt:lpstr>
    </vt:vector>
  </TitlesOfParts>
  <Company>USC/ISI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USC/ISI Templates</dc:title>
  <dc:creator>Joe Touch</dc:creator>
  <cp:lastModifiedBy>Joe Touch</cp:lastModifiedBy>
  <cp:revision>67</cp:revision>
  <dcterms:created xsi:type="dcterms:W3CDTF">2012-10-31T20:08:20Z</dcterms:created>
  <dcterms:modified xsi:type="dcterms:W3CDTF">2014-07-17T17:34:57Z</dcterms:modified>
</cp:coreProperties>
</file>